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handoutMasterIdLst>
    <p:handoutMasterId r:id="rId19"/>
  </p:handoutMasterIdLst>
  <p:sldIdLst>
    <p:sldId id="271" r:id="rId2"/>
    <p:sldId id="366" r:id="rId3"/>
    <p:sldId id="363" r:id="rId4"/>
    <p:sldId id="338" r:id="rId5"/>
    <p:sldId id="341" r:id="rId6"/>
    <p:sldId id="359" r:id="rId7"/>
    <p:sldId id="356" r:id="rId8"/>
    <p:sldId id="352" r:id="rId9"/>
    <p:sldId id="353" r:id="rId10"/>
    <p:sldId id="345" r:id="rId11"/>
    <p:sldId id="362" r:id="rId12"/>
    <p:sldId id="354" r:id="rId13"/>
    <p:sldId id="313" r:id="rId14"/>
    <p:sldId id="357" r:id="rId15"/>
    <p:sldId id="365" r:id="rId16"/>
    <p:sldId id="364" r:id="rId17"/>
  </p:sldIdLst>
  <p:sldSz cx="9144000" cy="6858000" type="screen4x3"/>
  <p:notesSz cx="7099300" cy="102346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smus Normann Nielsen" initials="RANON"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E71"/>
    <a:srgbClr val="00BADE"/>
    <a:srgbClr val="9F1F63"/>
    <a:srgbClr val="D09E00"/>
    <a:srgbClr val="1B3CA5"/>
    <a:srgbClr val="56CCE8"/>
    <a:srgbClr val="283AE0"/>
    <a:srgbClr val="302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yst layout 1 - Markerin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66" autoAdjust="0"/>
    <p:restoredTop sz="77943" autoAdjust="0"/>
  </p:normalViewPr>
  <p:slideViewPr>
    <p:cSldViewPr>
      <p:cViewPr>
        <p:scale>
          <a:sx n="60" d="100"/>
          <a:sy n="60" d="100"/>
        </p:scale>
        <p:origin x="-3084" y="-7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On which areas should the Danish 3R Center focus its activities?  </a:t>
            </a:r>
          </a:p>
        </c:rich>
      </c:tx>
      <c:overlay val="0"/>
    </c:title>
    <c:autoTitleDeleted val="0"/>
    <c:plotArea>
      <c:layout/>
      <c:barChart>
        <c:barDir val="col"/>
        <c:grouping val="clustered"/>
        <c:varyColors val="0"/>
        <c:ser>
          <c:idx val="0"/>
          <c:order val="0"/>
          <c:tx>
            <c:strRef>
              <c:f>Sheet2!$U$752</c:f>
              <c:strCache>
                <c:ptCount val="1"/>
                <c:pt idx="0">
                  <c:v>Private sector</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Sheet2!$T$753:$T$755</c:f>
              <c:strCache>
                <c:ptCount val="3"/>
                <c:pt idx="0">
                  <c:v>Disseminating knowledge about the 3Rs to researchers</c:v>
                </c:pt>
                <c:pt idx="1">
                  <c:v>Facilitating networks between researchers across the public and private sector</c:v>
                </c:pt>
                <c:pt idx="2">
                  <c:v>Disseminating knowledge about the 3Rs to laboratory staff and animal keepers</c:v>
                </c:pt>
              </c:strCache>
            </c:strRef>
          </c:cat>
          <c:val>
            <c:numRef>
              <c:f>Sheet2!$U$753:$U$755</c:f>
              <c:numCache>
                <c:formatCode>###0%</c:formatCode>
                <c:ptCount val="3"/>
                <c:pt idx="0">
                  <c:v>0.36111111111111116</c:v>
                </c:pt>
                <c:pt idx="1">
                  <c:v>0.43055555555555558</c:v>
                </c:pt>
                <c:pt idx="2">
                  <c:v>0.15277777777777779</c:v>
                </c:pt>
              </c:numCache>
            </c:numRef>
          </c:val>
          <c:extLst xmlns:c16r2="http://schemas.microsoft.com/office/drawing/2015/06/chart">
            <c:ext xmlns:c16="http://schemas.microsoft.com/office/drawing/2014/chart" uri="{C3380CC4-5D6E-409C-BE32-E72D297353CC}">
              <c16:uniqueId val="{00000000-D6C2-45C8-BA68-358DACF20526}"/>
            </c:ext>
          </c:extLst>
        </c:ser>
        <c:ser>
          <c:idx val="1"/>
          <c:order val="1"/>
          <c:tx>
            <c:strRef>
              <c:f>Sheet2!$V$752</c:f>
              <c:strCache>
                <c:ptCount val="1"/>
                <c:pt idx="0">
                  <c:v>Public sector</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Sheet2!$T$753:$T$755</c:f>
              <c:strCache>
                <c:ptCount val="3"/>
                <c:pt idx="0">
                  <c:v>Disseminating knowledge about the 3Rs to researchers</c:v>
                </c:pt>
                <c:pt idx="1">
                  <c:v>Facilitating networks between researchers across the public and private sector</c:v>
                </c:pt>
                <c:pt idx="2">
                  <c:v>Disseminating knowledge about the 3Rs to laboratory staff and animal keepers</c:v>
                </c:pt>
              </c:strCache>
            </c:strRef>
          </c:cat>
          <c:val>
            <c:numRef>
              <c:f>Sheet2!$V$753:$V$755</c:f>
              <c:numCache>
                <c:formatCode>###0%</c:formatCode>
                <c:ptCount val="3"/>
                <c:pt idx="0">
                  <c:v>0.58441558441558439</c:v>
                </c:pt>
                <c:pt idx="1">
                  <c:v>0.22077922077922085</c:v>
                </c:pt>
                <c:pt idx="2">
                  <c:v>0.29870129870129869</c:v>
                </c:pt>
              </c:numCache>
            </c:numRef>
          </c:val>
          <c:extLst xmlns:c16r2="http://schemas.microsoft.com/office/drawing/2015/06/chart">
            <c:ext xmlns:c16="http://schemas.microsoft.com/office/drawing/2014/chart" uri="{C3380CC4-5D6E-409C-BE32-E72D297353CC}">
              <c16:uniqueId val="{00000001-D6C2-45C8-BA68-358DACF20526}"/>
            </c:ext>
          </c:extLst>
        </c:ser>
        <c:ser>
          <c:idx val="2"/>
          <c:order val="2"/>
          <c:tx>
            <c:strRef>
              <c:f>Sheet2!$W$752</c:f>
              <c:strCache>
                <c:ptCount val="1"/>
                <c:pt idx="0">
                  <c:v>Total</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Sheet2!$T$753:$T$755</c:f>
              <c:strCache>
                <c:ptCount val="3"/>
                <c:pt idx="0">
                  <c:v>Disseminating knowledge about the 3Rs to researchers</c:v>
                </c:pt>
                <c:pt idx="1">
                  <c:v>Facilitating networks between researchers across the public and private sector</c:v>
                </c:pt>
                <c:pt idx="2">
                  <c:v>Disseminating knowledge about the 3Rs to laboratory staff and animal keepers</c:v>
                </c:pt>
              </c:strCache>
            </c:strRef>
          </c:cat>
          <c:val>
            <c:numRef>
              <c:f>Sheet2!$W$753:$W$755</c:f>
              <c:numCache>
                <c:formatCode>###0%</c:formatCode>
                <c:ptCount val="3"/>
                <c:pt idx="0" formatCode="0%">
                  <c:v>0.52136752136752063</c:v>
                </c:pt>
                <c:pt idx="1">
                  <c:v>0.28205128205128199</c:v>
                </c:pt>
                <c:pt idx="2">
                  <c:v>0.26068376068376098</c:v>
                </c:pt>
              </c:numCache>
            </c:numRef>
          </c:val>
          <c:extLst xmlns:c16r2="http://schemas.microsoft.com/office/drawing/2015/06/chart">
            <c:ext xmlns:c16="http://schemas.microsoft.com/office/drawing/2014/chart" uri="{C3380CC4-5D6E-409C-BE32-E72D297353CC}">
              <c16:uniqueId val="{00000002-D6C2-45C8-BA68-358DACF20526}"/>
            </c:ext>
          </c:extLst>
        </c:ser>
        <c:dLbls>
          <c:showLegendKey val="0"/>
          <c:showVal val="0"/>
          <c:showCatName val="0"/>
          <c:showSerName val="0"/>
          <c:showPercent val="0"/>
          <c:showBubbleSize val="0"/>
        </c:dLbls>
        <c:gapWidth val="150"/>
        <c:axId val="419773056"/>
        <c:axId val="419783040"/>
      </c:barChart>
      <c:catAx>
        <c:axId val="419773056"/>
        <c:scaling>
          <c:orientation val="minMax"/>
        </c:scaling>
        <c:delete val="0"/>
        <c:axPos val="b"/>
        <c:numFmt formatCode="General" sourceLinked="0"/>
        <c:majorTickMark val="out"/>
        <c:minorTickMark val="none"/>
        <c:tickLblPos val="nextTo"/>
        <c:crossAx val="419783040"/>
        <c:crosses val="autoZero"/>
        <c:auto val="1"/>
        <c:lblAlgn val="ctr"/>
        <c:lblOffset val="100"/>
        <c:noMultiLvlLbl val="0"/>
      </c:catAx>
      <c:valAx>
        <c:axId val="419783040"/>
        <c:scaling>
          <c:orientation val="minMax"/>
        </c:scaling>
        <c:delete val="0"/>
        <c:axPos val="l"/>
        <c:majorGridlines/>
        <c:numFmt formatCode="###0%" sourceLinked="1"/>
        <c:majorTickMark val="out"/>
        <c:minorTickMark val="none"/>
        <c:tickLblPos val="nextTo"/>
        <c:crossAx val="419773056"/>
        <c:crosses val="autoZero"/>
        <c:crossBetween val="between"/>
      </c:valAx>
    </c:plotArea>
    <c:legend>
      <c:legendPos val="b"/>
      <c:overlay val="0"/>
    </c:legend>
    <c:plotVisOnly val="1"/>
    <c:dispBlanksAs val="gap"/>
    <c:showDLblsOverMax val="0"/>
  </c:chart>
  <c:spPr>
    <a:ln>
      <a:solidFill>
        <a:srgbClr val="002060"/>
      </a:solidFill>
    </a:ln>
  </c:spPr>
  <c:txPr>
    <a:bodyPr/>
    <a:lstStyle/>
    <a:p>
      <a:pPr>
        <a:defRPr sz="1600"/>
      </a:pPr>
      <a:endParaRPr lang="da-DK"/>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3" y="0"/>
            <a:ext cx="3076363" cy="511731"/>
          </a:xfrm>
          <a:prstGeom prst="rect">
            <a:avLst/>
          </a:prstGeom>
        </p:spPr>
        <p:txBody>
          <a:bodyPr vert="horz" lIns="94613" tIns="47307" rIns="94613" bIns="47307" rtlCol="0"/>
          <a:lstStyle>
            <a:lvl1pPr algn="l">
              <a:defRPr sz="1200"/>
            </a:lvl1pPr>
          </a:lstStyle>
          <a:p>
            <a:endParaRPr lang="da-DK"/>
          </a:p>
        </p:txBody>
      </p:sp>
      <p:sp>
        <p:nvSpPr>
          <p:cNvPr id="3" name="Pladsholder til dato 2"/>
          <p:cNvSpPr>
            <a:spLocks noGrp="1"/>
          </p:cNvSpPr>
          <p:nvPr>
            <p:ph type="dt" sz="quarter" idx="1"/>
          </p:nvPr>
        </p:nvSpPr>
        <p:spPr>
          <a:xfrm>
            <a:off x="4021294" y="0"/>
            <a:ext cx="3076363" cy="511731"/>
          </a:xfrm>
          <a:prstGeom prst="rect">
            <a:avLst/>
          </a:prstGeom>
        </p:spPr>
        <p:txBody>
          <a:bodyPr vert="horz" lIns="94613" tIns="47307" rIns="94613" bIns="47307" rtlCol="0"/>
          <a:lstStyle>
            <a:lvl1pPr algn="r">
              <a:defRPr sz="1200"/>
            </a:lvl1pPr>
          </a:lstStyle>
          <a:p>
            <a:fld id="{4F3684B1-72C3-4566-A6FC-1954C7903E9A}" type="datetimeFigureOut">
              <a:rPr lang="da-DK" smtClean="0"/>
              <a:t>12-11-2018</a:t>
            </a:fld>
            <a:endParaRPr lang="da-DK"/>
          </a:p>
        </p:txBody>
      </p:sp>
      <p:sp>
        <p:nvSpPr>
          <p:cNvPr id="4" name="Pladsholder til sidefod 3"/>
          <p:cNvSpPr>
            <a:spLocks noGrp="1"/>
          </p:cNvSpPr>
          <p:nvPr>
            <p:ph type="ftr" sz="quarter" idx="2"/>
          </p:nvPr>
        </p:nvSpPr>
        <p:spPr>
          <a:xfrm>
            <a:off x="3" y="9721107"/>
            <a:ext cx="3076363" cy="511731"/>
          </a:xfrm>
          <a:prstGeom prst="rect">
            <a:avLst/>
          </a:prstGeom>
        </p:spPr>
        <p:txBody>
          <a:bodyPr vert="horz" lIns="94613" tIns="47307" rIns="94613" bIns="47307" rtlCol="0" anchor="b"/>
          <a:lstStyle>
            <a:lvl1pPr algn="l">
              <a:defRPr sz="1200"/>
            </a:lvl1pPr>
          </a:lstStyle>
          <a:p>
            <a:endParaRPr lang="da-DK"/>
          </a:p>
        </p:txBody>
      </p:sp>
      <p:sp>
        <p:nvSpPr>
          <p:cNvPr id="5" name="Pladsholder til diasnummer 4"/>
          <p:cNvSpPr>
            <a:spLocks noGrp="1"/>
          </p:cNvSpPr>
          <p:nvPr>
            <p:ph type="sldNum" sz="quarter" idx="3"/>
          </p:nvPr>
        </p:nvSpPr>
        <p:spPr>
          <a:xfrm>
            <a:off x="4021294" y="9721107"/>
            <a:ext cx="3076363" cy="511731"/>
          </a:xfrm>
          <a:prstGeom prst="rect">
            <a:avLst/>
          </a:prstGeom>
        </p:spPr>
        <p:txBody>
          <a:bodyPr vert="horz" lIns="94613" tIns="47307" rIns="94613" bIns="47307" rtlCol="0" anchor="b"/>
          <a:lstStyle>
            <a:lvl1pPr algn="r">
              <a:defRPr sz="1200"/>
            </a:lvl1pPr>
          </a:lstStyle>
          <a:p>
            <a:fld id="{5AA65284-4D71-4590-8BFD-55CDBEB95C3F}" type="slidenum">
              <a:rPr lang="da-DK" smtClean="0"/>
              <a:t>‹nr.›</a:t>
            </a:fld>
            <a:endParaRPr lang="da-DK"/>
          </a:p>
        </p:txBody>
      </p:sp>
    </p:spTree>
    <p:extLst>
      <p:ext uri="{BB962C8B-B14F-4D97-AF65-F5344CB8AC3E}">
        <p14:creationId xmlns:p14="http://schemas.microsoft.com/office/powerpoint/2010/main" val="2390361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3" y="0"/>
            <a:ext cx="3076363" cy="511731"/>
          </a:xfrm>
          <a:prstGeom prst="rect">
            <a:avLst/>
          </a:prstGeom>
        </p:spPr>
        <p:txBody>
          <a:bodyPr vert="horz" lIns="94613" tIns="47307" rIns="94613" bIns="47307" rtlCol="0"/>
          <a:lstStyle>
            <a:lvl1pPr algn="l">
              <a:defRPr sz="1200"/>
            </a:lvl1pPr>
          </a:lstStyle>
          <a:p>
            <a:endParaRPr lang="da-DK"/>
          </a:p>
        </p:txBody>
      </p:sp>
      <p:sp>
        <p:nvSpPr>
          <p:cNvPr id="3" name="Pladsholder til dato 2"/>
          <p:cNvSpPr>
            <a:spLocks noGrp="1"/>
          </p:cNvSpPr>
          <p:nvPr>
            <p:ph type="dt" idx="1"/>
          </p:nvPr>
        </p:nvSpPr>
        <p:spPr>
          <a:xfrm>
            <a:off x="4021294" y="0"/>
            <a:ext cx="3076363" cy="511731"/>
          </a:xfrm>
          <a:prstGeom prst="rect">
            <a:avLst/>
          </a:prstGeom>
        </p:spPr>
        <p:txBody>
          <a:bodyPr vert="horz" lIns="94613" tIns="47307" rIns="94613" bIns="47307" rtlCol="0"/>
          <a:lstStyle>
            <a:lvl1pPr algn="r">
              <a:defRPr sz="1200"/>
            </a:lvl1pPr>
          </a:lstStyle>
          <a:p>
            <a:fld id="{EAAE3440-3094-41E2-A5DB-6CE580488069}" type="datetimeFigureOut">
              <a:rPr lang="da-DK" smtClean="0"/>
              <a:t>12-11-2018</a:t>
            </a:fld>
            <a:endParaRPr lang="da-DK"/>
          </a:p>
        </p:txBody>
      </p:sp>
      <p:sp>
        <p:nvSpPr>
          <p:cNvPr id="4" name="Pladsholder til diasbillede 3"/>
          <p:cNvSpPr>
            <a:spLocks noGrp="1" noRot="1" noChangeAspect="1"/>
          </p:cNvSpPr>
          <p:nvPr>
            <p:ph type="sldImg" idx="2"/>
          </p:nvPr>
        </p:nvSpPr>
        <p:spPr>
          <a:xfrm>
            <a:off x="992188" y="768350"/>
            <a:ext cx="5114925" cy="3835400"/>
          </a:xfrm>
          <a:prstGeom prst="rect">
            <a:avLst/>
          </a:prstGeom>
          <a:noFill/>
          <a:ln w="12700">
            <a:solidFill>
              <a:prstClr val="black"/>
            </a:solidFill>
          </a:ln>
        </p:spPr>
        <p:txBody>
          <a:bodyPr vert="horz" lIns="94613" tIns="47307" rIns="94613" bIns="47307" rtlCol="0" anchor="ctr"/>
          <a:lstStyle/>
          <a:p>
            <a:endParaRPr lang="da-DK"/>
          </a:p>
        </p:txBody>
      </p:sp>
      <p:sp>
        <p:nvSpPr>
          <p:cNvPr id="5" name="Pladsholder til noter 4"/>
          <p:cNvSpPr>
            <a:spLocks noGrp="1"/>
          </p:cNvSpPr>
          <p:nvPr>
            <p:ph type="body" sz="quarter" idx="3"/>
          </p:nvPr>
        </p:nvSpPr>
        <p:spPr>
          <a:xfrm>
            <a:off x="709931" y="4861443"/>
            <a:ext cx="5679440" cy="4605576"/>
          </a:xfrm>
          <a:prstGeom prst="rect">
            <a:avLst/>
          </a:prstGeom>
        </p:spPr>
        <p:txBody>
          <a:bodyPr vert="horz" lIns="94613" tIns="47307" rIns="94613" bIns="47307"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3" y="9721107"/>
            <a:ext cx="3076363" cy="511731"/>
          </a:xfrm>
          <a:prstGeom prst="rect">
            <a:avLst/>
          </a:prstGeom>
        </p:spPr>
        <p:txBody>
          <a:bodyPr vert="horz" lIns="94613" tIns="47307" rIns="94613" bIns="47307" rtlCol="0" anchor="b"/>
          <a:lstStyle>
            <a:lvl1pPr algn="l">
              <a:defRPr sz="1200"/>
            </a:lvl1pPr>
          </a:lstStyle>
          <a:p>
            <a:endParaRPr lang="da-DK"/>
          </a:p>
        </p:txBody>
      </p:sp>
      <p:sp>
        <p:nvSpPr>
          <p:cNvPr id="7" name="Pladsholder til diasnummer 6"/>
          <p:cNvSpPr>
            <a:spLocks noGrp="1"/>
          </p:cNvSpPr>
          <p:nvPr>
            <p:ph type="sldNum" sz="quarter" idx="5"/>
          </p:nvPr>
        </p:nvSpPr>
        <p:spPr>
          <a:xfrm>
            <a:off x="4021294" y="9721107"/>
            <a:ext cx="3076363" cy="511731"/>
          </a:xfrm>
          <a:prstGeom prst="rect">
            <a:avLst/>
          </a:prstGeom>
        </p:spPr>
        <p:txBody>
          <a:bodyPr vert="horz" lIns="94613" tIns="47307" rIns="94613" bIns="47307" rtlCol="0" anchor="b"/>
          <a:lstStyle>
            <a:lvl1pPr algn="r">
              <a:defRPr sz="1200"/>
            </a:lvl1pPr>
          </a:lstStyle>
          <a:p>
            <a:fld id="{A687077F-E811-4C89-ABFE-B0C893FEDDDF}" type="slidenum">
              <a:rPr lang="da-DK" smtClean="0"/>
              <a:t>‹nr.›</a:t>
            </a:fld>
            <a:endParaRPr lang="da-DK"/>
          </a:p>
        </p:txBody>
      </p:sp>
    </p:spTree>
    <p:extLst>
      <p:ext uri="{BB962C8B-B14F-4D97-AF65-F5344CB8AC3E}">
        <p14:creationId xmlns:p14="http://schemas.microsoft.com/office/powerpoint/2010/main" val="3831563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7400" indent="-177400">
              <a:buFont typeface="Arial" panose="020B0604020202020204" pitchFamily="34" charset="0"/>
              <a:buChar char="•"/>
            </a:pPr>
            <a:endParaRPr lang="da-DK" dirty="0"/>
          </a:p>
        </p:txBody>
      </p:sp>
      <p:sp>
        <p:nvSpPr>
          <p:cNvPr id="4" name="Pladsholder til diasnummer 3"/>
          <p:cNvSpPr>
            <a:spLocks noGrp="1"/>
          </p:cNvSpPr>
          <p:nvPr>
            <p:ph type="sldNum" sz="quarter" idx="10"/>
          </p:nvPr>
        </p:nvSpPr>
        <p:spPr/>
        <p:txBody>
          <a:bodyPr/>
          <a:lstStyle/>
          <a:p>
            <a:fld id="{A687077F-E811-4C89-ABFE-B0C893FEDDDF}" type="slidenum">
              <a:rPr lang="da-DK" smtClean="0"/>
              <a:t>1</a:t>
            </a:fld>
            <a:endParaRPr lang="da-DK" dirty="0"/>
          </a:p>
        </p:txBody>
      </p:sp>
    </p:spTree>
    <p:extLst>
      <p:ext uri="{BB962C8B-B14F-4D97-AF65-F5344CB8AC3E}">
        <p14:creationId xmlns:p14="http://schemas.microsoft.com/office/powerpoint/2010/main" val="3010288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7400" indent="-177400">
              <a:buFont typeface="Arial" panose="020B0604020202020204" pitchFamily="34" charset="0"/>
              <a:buChar char="•"/>
            </a:pPr>
            <a:r>
              <a:rPr lang="en-US" dirty="0" smtClean="0"/>
              <a:t>The Danish 3R survey: knowledge, attitudes and experiences with the 3Rs among researchers involved in animal experiments in Denmark</a:t>
            </a:r>
          </a:p>
          <a:p>
            <a:pPr marL="177400" indent="-177400">
              <a:buFont typeface="Arial" panose="020B0604020202020204" pitchFamily="34" charset="0"/>
              <a:buChar char="•"/>
            </a:pPr>
            <a:r>
              <a:rPr lang="en-US" dirty="0" smtClean="0"/>
              <a:t>The purpose of the Danish 3R Survey was to study the knowledge of, attitudes to and experiences with the 3Rs amongst Danish researchers involved with animal experiments, as well as their expectations of the Danish 3R Center. A total of 293 animal researchers answered a questionnaire designed to uncover these aspects of knowledge and attitudes towards the 3Rs.</a:t>
            </a:r>
          </a:p>
          <a:p>
            <a:pPr marL="177400" indent="-177400">
              <a:buFont typeface="Arial" panose="020B0604020202020204" pitchFamily="34" charset="0"/>
              <a:buChar char="•"/>
            </a:pPr>
            <a:r>
              <a:rPr lang="en-US" dirty="0" smtClean="0"/>
              <a:t>The results point at some future action points that the Danish 3R-Center can pursue in their future activities. A dual strategy is recommended where the Center, on one hand, focusses its attention on disseminating information about the 3Rs to scientists in the public sector, where it is especially relevant to increase knowledge and the understanding as to how to make the 3Rs operational in the daily work. On the other hand, it is also important to offer conferences/seminars (e.g. the annual symposia) as especially requested by scientists in the private sector. </a:t>
            </a:r>
          </a:p>
          <a:p>
            <a:pPr marL="177400" indent="-177400" defTabSz="946130">
              <a:buFont typeface="Arial" panose="020B0604020202020204" pitchFamily="34" charset="0"/>
              <a:buChar char="•"/>
              <a:defRPr/>
            </a:pPr>
            <a:r>
              <a:rPr lang="en-US" dirty="0" smtClean="0"/>
              <a:t>Survey available on website</a:t>
            </a:r>
          </a:p>
          <a:p>
            <a:pPr marL="177400" indent="-177400">
              <a:buFont typeface="Arial" panose="020B0604020202020204" pitchFamily="34" charset="0"/>
              <a:buChar char="•"/>
            </a:pPr>
            <a:endParaRPr lang="en-GB" dirty="0"/>
          </a:p>
        </p:txBody>
      </p:sp>
      <p:sp>
        <p:nvSpPr>
          <p:cNvPr id="4" name="Pladsholder til diasnummer 3"/>
          <p:cNvSpPr>
            <a:spLocks noGrp="1"/>
          </p:cNvSpPr>
          <p:nvPr>
            <p:ph type="sldNum" sz="quarter" idx="10"/>
          </p:nvPr>
        </p:nvSpPr>
        <p:spPr/>
        <p:txBody>
          <a:bodyPr/>
          <a:lstStyle/>
          <a:p>
            <a:fld id="{D1AA4B39-AD07-4385-AB6F-2D184D9DE747}" type="slidenum">
              <a:rPr lang="da-DK" smtClean="0"/>
              <a:t>10</a:t>
            </a:fld>
            <a:endParaRPr lang="da-DK"/>
          </a:p>
        </p:txBody>
      </p:sp>
    </p:spTree>
    <p:extLst>
      <p:ext uri="{BB962C8B-B14F-4D97-AF65-F5344CB8AC3E}">
        <p14:creationId xmlns:p14="http://schemas.microsoft.com/office/powerpoint/2010/main" val="2307485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The </a:t>
            </a:r>
            <a:r>
              <a:rPr lang="da-DK" dirty="0" err="1" smtClean="0"/>
              <a:t>survey</a:t>
            </a:r>
            <a:r>
              <a:rPr lang="da-DK" dirty="0" smtClean="0"/>
              <a:t> is </a:t>
            </a:r>
            <a:r>
              <a:rPr lang="da-DK" dirty="0" err="1" smtClean="0"/>
              <a:t>beeing</a:t>
            </a:r>
            <a:r>
              <a:rPr lang="da-DK" dirty="0" smtClean="0"/>
              <a:t> </a:t>
            </a:r>
            <a:r>
              <a:rPr lang="da-DK" dirty="0" err="1" smtClean="0"/>
              <a:t>presented</a:t>
            </a:r>
            <a:r>
              <a:rPr lang="da-DK" dirty="0" smtClean="0"/>
              <a:t> </a:t>
            </a:r>
            <a:r>
              <a:rPr lang="da-DK" dirty="0" err="1" smtClean="0"/>
              <a:t>tomorrow</a:t>
            </a:r>
            <a:r>
              <a:rPr lang="da-DK" dirty="0" smtClean="0"/>
              <a:t> by Thomas Bøker Lund</a:t>
            </a:r>
            <a:r>
              <a:rPr lang="da-DK" baseline="0" dirty="0" smtClean="0"/>
              <a:t> (University of Copenhagen)</a:t>
            </a:r>
            <a:endParaRPr lang="da-DK" dirty="0"/>
          </a:p>
        </p:txBody>
      </p:sp>
      <p:sp>
        <p:nvSpPr>
          <p:cNvPr id="4" name="Pladsholder til slidenummer 3"/>
          <p:cNvSpPr>
            <a:spLocks noGrp="1"/>
          </p:cNvSpPr>
          <p:nvPr>
            <p:ph type="sldNum" sz="quarter" idx="10"/>
          </p:nvPr>
        </p:nvSpPr>
        <p:spPr/>
        <p:txBody>
          <a:bodyPr/>
          <a:lstStyle/>
          <a:p>
            <a:fld id="{A687077F-E811-4C89-ABFE-B0C893FEDDDF}" type="slidenum">
              <a:rPr lang="da-DK" smtClean="0"/>
              <a:t>11</a:t>
            </a:fld>
            <a:endParaRPr lang="da-DK"/>
          </a:p>
        </p:txBody>
      </p:sp>
    </p:spTree>
    <p:extLst>
      <p:ext uri="{BB962C8B-B14F-4D97-AF65-F5344CB8AC3E}">
        <p14:creationId xmlns:p14="http://schemas.microsoft.com/office/powerpoint/2010/main" val="2533998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7400" indent="-177400">
              <a:buFont typeface="Arial" panose="020B0604020202020204" pitchFamily="34" charset="0"/>
              <a:buChar char="•"/>
            </a:pPr>
            <a:r>
              <a:rPr lang="en-US" dirty="0" smtClean="0"/>
              <a:t>Participated in international meetings, councils, seminars and networks concerning 3R and Best Practice –</a:t>
            </a:r>
            <a:r>
              <a:rPr lang="en-US" baseline="0" dirty="0" smtClean="0"/>
              <a:t> oral presentations and posters</a:t>
            </a:r>
            <a:endParaRPr lang="en-US" dirty="0" smtClean="0"/>
          </a:p>
          <a:p>
            <a:pPr marL="177400" indent="-177400">
              <a:buFont typeface="Arial" panose="020B0604020202020204" pitchFamily="34" charset="0"/>
              <a:buChar char="•"/>
            </a:pPr>
            <a:r>
              <a:rPr lang="en-US" dirty="0" smtClean="0"/>
              <a:t>Organized meetings with other 3R Centers worldwide</a:t>
            </a:r>
          </a:p>
          <a:p>
            <a:pPr marL="177400" indent="-177400">
              <a:buFont typeface="Arial" panose="020B0604020202020204" pitchFamily="34" charset="0"/>
              <a:buChar char="•"/>
            </a:pPr>
            <a:r>
              <a:rPr lang="en-US" dirty="0" smtClean="0"/>
              <a:t>Maintaining good international relations</a:t>
            </a:r>
          </a:p>
          <a:p>
            <a:pPr marL="177400" indent="-177400">
              <a:buFont typeface="Arial" panose="020B0604020202020204" pitchFamily="34" charset="0"/>
              <a:buChar char="•"/>
            </a:pPr>
            <a:r>
              <a:rPr lang="en-US" dirty="0" smtClean="0"/>
              <a:t>Connecting with national parties involved in international 3R collaborations </a:t>
            </a:r>
            <a:endParaRPr lang="da-DK" dirty="0"/>
          </a:p>
        </p:txBody>
      </p:sp>
      <p:sp>
        <p:nvSpPr>
          <p:cNvPr id="4" name="Pladsholder til diasnummer 3"/>
          <p:cNvSpPr>
            <a:spLocks noGrp="1"/>
          </p:cNvSpPr>
          <p:nvPr>
            <p:ph type="sldNum" sz="quarter" idx="10"/>
          </p:nvPr>
        </p:nvSpPr>
        <p:spPr/>
        <p:txBody>
          <a:bodyPr/>
          <a:lstStyle/>
          <a:p>
            <a:fld id="{A687077F-E811-4C89-ABFE-B0C893FEDDDF}" type="slidenum">
              <a:rPr lang="da-DK" smtClean="0"/>
              <a:t>12</a:t>
            </a:fld>
            <a:endParaRPr lang="da-DK"/>
          </a:p>
        </p:txBody>
      </p:sp>
    </p:spTree>
    <p:extLst>
      <p:ext uri="{BB962C8B-B14F-4D97-AF65-F5344CB8AC3E}">
        <p14:creationId xmlns:p14="http://schemas.microsoft.com/office/powerpoint/2010/main" val="1791435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7400" indent="-177400">
              <a:buFont typeface="Arial" panose="020B0604020202020204" pitchFamily="34" charset="0"/>
              <a:buChar char="•"/>
            </a:pPr>
            <a:r>
              <a:rPr lang="en-US" dirty="0" smtClean="0"/>
              <a:t>Research involving animals helps to enhance our understanding of human, animal and environmental health and biology. It raises many complex issues for example, ethics, animal welfare, transparency, reproducibility and translation. To maintain public confidence in research involving animals, and to build on standards of animal welfare we, as a funding community, abide by three key principles.</a:t>
            </a:r>
          </a:p>
          <a:p>
            <a:pPr marL="177400" indent="-177400">
              <a:buFont typeface="Arial" panose="020B0604020202020204" pitchFamily="34" charset="0"/>
              <a:buChar char="•"/>
            </a:pPr>
            <a:r>
              <a:rPr lang="en-US" dirty="0" smtClean="0"/>
              <a:t>1. As funders we </a:t>
            </a:r>
            <a:r>
              <a:rPr lang="en-US" dirty="0" err="1" smtClean="0"/>
              <a:t>recognise</a:t>
            </a:r>
            <a:r>
              <a:rPr lang="en-US" dirty="0" smtClean="0"/>
              <a:t> our role in promoting high quality science, and that good animal welfare, and the 3Rs of Replacement, Reduction and Refinement, are integral to this. We aim to ensure we only fund research using animals that implements the 3Rs, is justifiable, and is relevant to clinical practice, to the health or welfare of animals, or to enhancing our knowledge of fundamental science.</a:t>
            </a:r>
          </a:p>
          <a:p>
            <a:pPr marL="177400" indent="-177400">
              <a:buFont typeface="Arial" panose="020B0604020202020204" pitchFamily="34" charset="0"/>
              <a:buChar char="•"/>
            </a:pPr>
            <a:r>
              <a:rPr lang="en-US" dirty="0" smtClean="0"/>
              <a:t>2. Working collaboratively as a community, across Europe, can help us meet our goals. We will share good practice in grant making, and pool resources to improve animal welfare, and scientific outputs, in funded research.</a:t>
            </a:r>
          </a:p>
          <a:p>
            <a:pPr marL="177400" indent="-177400">
              <a:buFont typeface="Arial" panose="020B0604020202020204" pitchFamily="34" charset="0"/>
              <a:buChar char="•"/>
            </a:pPr>
            <a:r>
              <a:rPr lang="en-US" dirty="0" smtClean="0"/>
              <a:t>3. We understand the importance of openness and transparency about research involving animals. Transparency is central to relevant, reproducible and replicable science. We will </a:t>
            </a:r>
            <a:r>
              <a:rPr lang="en-US" dirty="0" err="1" smtClean="0"/>
              <a:t>endeavour</a:t>
            </a:r>
            <a:r>
              <a:rPr lang="en-US" dirty="0" smtClean="0"/>
              <a:t> to be open - engaging about our funding, policies and processes. We will also strive to ensure the research we fund, as far as possible, is open and accessible in terms of data sharing and publication.</a:t>
            </a:r>
          </a:p>
        </p:txBody>
      </p:sp>
      <p:sp>
        <p:nvSpPr>
          <p:cNvPr id="4" name="Pladsholder til diasnummer 3"/>
          <p:cNvSpPr>
            <a:spLocks noGrp="1"/>
          </p:cNvSpPr>
          <p:nvPr>
            <p:ph type="sldNum" sz="quarter" idx="10"/>
          </p:nvPr>
        </p:nvSpPr>
        <p:spPr/>
        <p:txBody>
          <a:bodyPr/>
          <a:lstStyle/>
          <a:p>
            <a:fld id="{A687077F-E811-4C89-ABFE-B0C893FEDDDF}" type="slidenum">
              <a:rPr lang="da-DK" smtClean="0"/>
              <a:t>13</a:t>
            </a:fld>
            <a:endParaRPr lang="da-DK"/>
          </a:p>
        </p:txBody>
      </p:sp>
    </p:spTree>
    <p:extLst>
      <p:ext uri="{BB962C8B-B14F-4D97-AF65-F5344CB8AC3E}">
        <p14:creationId xmlns:p14="http://schemas.microsoft.com/office/powerpoint/2010/main" val="2510000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7400" indent="-177400">
              <a:buFont typeface="Arial" panose="020B0604020202020204" pitchFamily="34" charset="0"/>
              <a:buChar char="•"/>
            </a:pPr>
            <a:r>
              <a:rPr lang="da-DK" dirty="0" smtClean="0"/>
              <a:t>New Board (2017-2021)</a:t>
            </a:r>
            <a:r>
              <a:rPr lang="da-DK" baseline="0" dirty="0" smtClean="0"/>
              <a:t> </a:t>
            </a:r>
            <a:r>
              <a:rPr lang="da-DK" dirty="0" err="1" smtClean="0"/>
              <a:t>appointed</a:t>
            </a:r>
            <a:r>
              <a:rPr lang="da-DK" dirty="0" smtClean="0"/>
              <a:t> by the minister</a:t>
            </a:r>
          </a:p>
          <a:p>
            <a:pPr marL="177400" indent="-177400">
              <a:buFont typeface="Arial" panose="020B0604020202020204" pitchFamily="34" charset="0"/>
              <a:buChar char="•"/>
            </a:pPr>
            <a:r>
              <a:rPr lang="da-DK" dirty="0" smtClean="0"/>
              <a:t>Specialist</a:t>
            </a:r>
            <a:r>
              <a:rPr lang="da-DK" baseline="0" dirty="0" smtClean="0"/>
              <a:t>s (</a:t>
            </a:r>
            <a:r>
              <a:rPr lang="da-DK" baseline="0" dirty="0" err="1" smtClean="0"/>
              <a:t>replacement</a:t>
            </a:r>
            <a:r>
              <a:rPr lang="da-DK" baseline="0" dirty="0" smtClean="0"/>
              <a:t>, </a:t>
            </a:r>
            <a:r>
              <a:rPr lang="da-DK" baseline="0" dirty="0" err="1" smtClean="0"/>
              <a:t>reduction</a:t>
            </a:r>
            <a:r>
              <a:rPr lang="da-DK" baseline="0" dirty="0" smtClean="0"/>
              <a:t> and </a:t>
            </a:r>
            <a:r>
              <a:rPr lang="da-DK" baseline="0" dirty="0" err="1" smtClean="0"/>
              <a:t>refinement</a:t>
            </a:r>
            <a:r>
              <a:rPr lang="da-DK" baseline="0" dirty="0" smtClean="0"/>
              <a:t>)</a:t>
            </a:r>
          </a:p>
          <a:p>
            <a:pPr marL="177400" indent="-177400">
              <a:buFont typeface="Arial" panose="020B0604020202020204" pitchFamily="34" charset="0"/>
              <a:buChar char="•"/>
            </a:pPr>
            <a:r>
              <a:rPr lang="da-DK" baseline="0" dirty="0" err="1" smtClean="0"/>
              <a:t>Thank</a:t>
            </a:r>
            <a:r>
              <a:rPr lang="da-DK" baseline="0" dirty="0" smtClean="0"/>
              <a:t> </a:t>
            </a:r>
            <a:r>
              <a:rPr lang="da-DK" baseline="0" dirty="0" err="1" smtClean="0"/>
              <a:t>you</a:t>
            </a:r>
            <a:r>
              <a:rPr lang="da-DK" baseline="0" dirty="0" smtClean="0"/>
              <a:t> to </a:t>
            </a:r>
            <a:r>
              <a:rPr lang="da-DK" baseline="0" dirty="0" err="1" smtClean="0"/>
              <a:t>my</a:t>
            </a:r>
            <a:r>
              <a:rPr lang="da-DK" baseline="0" dirty="0" smtClean="0"/>
              <a:t> </a:t>
            </a:r>
            <a:r>
              <a:rPr lang="da-DK" baseline="0" dirty="0" err="1" smtClean="0"/>
              <a:t>board</a:t>
            </a:r>
            <a:r>
              <a:rPr lang="da-DK" baseline="0" dirty="0" smtClean="0"/>
              <a:t> </a:t>
            </a:r>
            <a:r>
              <a:rPr lang="da-DK" baseline="0" dirty="0" err="1" smtClean="0"/>
              <a:t>members</a:t>
            </a:r>
            <a:r>
              <a:rPr lang="da-DK" baseline="0" dirty="0" smtClean="0"/>
              <a:t>…………</a:t>
            </a:r>
            <a:endParaRPr lang="da-DK" dirty="0" smtClean="0"/>
          </a:p>
          <a:p>
            <a:pPr marL="177400" indent="-177400">
              <a:buFont typeface="Arial" panose="020B0604020202020204" pitchFamily="34" charset="0"/>
              <a:buChar char="•"/>
            </a:pPr>
            <a:endParaRPr lang="da-DK" dirty="0"/>
          </a:p>
        </p:txBody>
      </p:sp>
      <p:sp>
        <p:nvSpPr>
          <p:cNvPr id="4" name="Pladsholder til diasnummer 3"/>
          <p:cNvSpPr>
            <a:spLocks noGrp="1"/>
          </p:cNvSpPr>
          <p:nvPr>
            <p:ph type="sldNum" sz="quarter" idx="10"/>
          </p:nvPr>
        </p:nvSpPr>
        <p:spPr/>
        <p:txBody>
          <a:bodyPr/>
          <a:lstStyle/>
          <a:p>
            <a:fld id="{A687077F-E811-4C89-ABFE-B0C893FEDDDF}" type="slidenum">
              <a:rPr lang="da-DK" smtClean="0"/>
              <a:t>14</a:t>
            </a:fld>
            <a:endParaRPr lang="da-DK"/>
          </a:p>
        </p:txBody>
      </p:sp>
    </p:spTree>
    <p:extLst>
      <p:ext uri="{BB962C8B-B14F-4D97-AF65-F5344CB8AC3E}">
        <p14:creationId xmlns:p14="http://schemas.microsoft.com/office/powerpoint/2010/main" val="993982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smtClean="0"/>
              <a:t>Thank</a:t>
            </a:r>
            <a:r>
              <a:rPr lang="da-DK" dirty="0" smtClean="0"/>
              <a:t> </a:t>
            </a:r>
            <a:r>
              <a:rPr lang="da-DK" dirty="0" err="1" smtClean="0"/>
              <a:t>you</a:t>
            </a:r>
            <a:r>
              <a:rPr lang="da-DK" dirty="0" smtClean="0"/>
              <a:t> to </a:t>
            </a:r>
            <a:r>
              <a:rPr lang="da-DK" dirty="0" err="1" smtClean="0"/>
              <a:t>our</a:t>
            </a:r>
            <a:r>
              <a:rPr lang="da-DK" dirty="0" smtClean="0"/>
              <a:t> </a:t>
            </a:r>
            <a:r>
              <a:rPr lang="da-DK" dirty="0" err="1" smtClean="0"/>
              <a:t>stakeholders</a:t>
            </a:r>
            <a:r>
              <a:rPr lang="da-DK" dirty="0" smtClean="0"/>
              <a:t>…………..</a:t>
            </a:r>
          </a:p>
          <a:p>
            <a:endParaRPr lang="da-DK" dirty="0"/>
          </a:p>
        </p:txBody>
      </p:sp>
      <p:sp>
        <p:nvSpPr>
          <p:cNvPr id="4" name="Pladsholder til diasnummer 3"/>
          <p:cNvSpPr>
            <a:spLocks noGrp="1"/>
          </p:cNvSpPr>
          <p:nvPr>
            <p:ph type="sldNum" sz="quarter" idx="10"/>
          </p:nvPr>
        </p:nvSpPr>
        <p:spPr/>
        <p:txBody>
          <a:bodyPr/>
          <a:lstStyle/>
          <a:p>
            <a:fld id="{A687077F-E811-4C89-ABFE-B0C893FEDDDF}" type="slidenum">
              <a:rPr lang="da-DK" smtClean="0"/>
              <a:t>15</a:t>
            </a:fld>
            <a:endParaRPr lang="da-DK"/>
          </a:p>
        </p:txBody>
      </p:sp>
    </p:spTree>
    <p:extLst>
      <p:ext uri="{BB962C8B-B14F-4D97-AF65-F5344CB8AC3E}">
        <p14:creationId xmlns:p14="http://schemas.microsoft.com/office/powerpoint/2010/main" val="2065847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7077F-E811-4C89-ABFE-B0C893FEDDDF}" type="slidenum">
              <a:rPr lang="da-DK" smtClean="0"/>
              <a:t>16</a:t>
            </a:fld>
            <a:endParaRPr lang="da-DK"/>
          </a:p>
        </p:txBody>
      </p:sp>
    </p:spTree>
    <p:extLst>
      <p:ext uri="{BB962C8B-B14F-4D97-AF65-F5344CB8AC3E}">
        <p14:creationId xmlns:p14="http://schemas.microsoft.com/office/powerpoint/2010/main" val="4248276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7400" indent="-177400">
              <a:buFont typeface="Arial" panose="020B0604020202020204" pitchFamily="34" charset="0"/>
              <a:buChar char="•"/>
            </a:pPr>
            <a:r>
              <a:rPr lang="da-DK" dirty="0" err="1" smtClean="0"/>
              <a:t>Welcome</a:t>
            </a:r>
            <a:r>
              <a:rPr lang="da-DK" dirty="0" smtClean="0"/>
              <a:t> to </a:t>
            </a:r>
            <a:r>
              <a:rPr lang="da-DK" dirty="0" err="1" smtClean="0"/>
              <a:t>our</a:t>
            </a:r>
            <a:r>
              <a:rPr lang="da-DK" dirty="0" smtClean="0"/>
              <a:t> Fifth symposium</a:t>
            </a:r>
            <a:endParaRPr lang="da-DK" baseline="0" dirty="0" smtClean="0"/>
          </a:p>
          <a:p>
            <a:pPr marL="177400" indent="-177400">
              <a:buFont typeface="Arial" panose="020B0604020202020204" pitchFamily="34" charset="0"/>
              <a:buChar char="•"/>
            </a:pPr>
            <a:r>
              <a:rPr lang="da-DK" dirty="0" smtClean="0"/>
              <a:t>Time</a:t>
            </a:r>
            <a:r>
              <a:rPr lang="da-DK" baseline="0" dirty="0" smtClean="0"/>
              <a:t> to look back – present </a:t>
            </a:r>
            <a:r>
              <a:rPr lang="da-DK" baseline="0" dirty="0" err="1" smtClean="0"/>
              <a:t>some</a:t>
            </a:r>
            <a:r>
              <a:rPr lang="da-DK" baseline="0" dirty="0" smtClean="0"/>
              <a:t> </a:t>
            </a:r>
            <a:r>
              <a:rPr lang="da-DK" baseline="0" dirty="0" err="1" smtClean="0"/>
              <a:t>achievements</a:t>
            </a:r>
            <a:endParaRPr lang="da-DK" baseline="0" dirty="0" smtClean="0"/>
          </a:p>
          <a:p>
            <a:pPr marL="177400" indent="-177400" defTabSz="946038">
              <a:buFont typeface="Arial" panose="020B0604020202020204" pitchFamily="34" charset="0"/>
              <a:buChar char="•"/>
              <a:defRPr/>
            </a:pPr>
            <a:r>
              <a:rPr lang="da-DK" dirty="0" err="1" smtClean="0"/>
              <a:t>Our</a:t>
            </a:r>
            <a:r>
              <a:rPr lang="da-DK" baseline="0" dirty="0" smtClean="0"/>
              <a:t> </a:t>
            </a:r>
            <a:r>
              <a:rPr lang="da-DK" baseline="0" dirty="0" err="1" smtClean="0"/>
              <a:t>work</a:t>
            </a:r>
            <a:r>
              <a:rPr lang="da-DK" dirty="0" smtClean="0"/>
              <a:t> in the Danish 3R-Center </a:t>
            </a:r>
            <a:r>
              <a:rPr lang="da-DK" dirty="0" err="1" smtClean="0"/>
              <a:t>can</a:t>
            </a:r>
            <a:r>
              <a:rPr lang="da-DK" baseline="0" dirty="0" smtClean="0"/>
              <a:t> </a:t>
            </a:r>
            <a:r>
              <a:rPr lang="da-DK" baseline="0" dirty="0" err="1" smtClean="0"/>
              <a:t>be</a:t>
            </a:r>
            <a:r>
              <a:rPr lang="da-DK" baseline="0" dirty="0" smtClean="0"/>
              <a:t> </a:t>
            </a:r>
            <a:r>
              <a:rPr lang="da-DK" baseline="0" dirty="0" err="1" smtClean="0"/>
              <a:t>placed</a:t>
            </a:r>
            <a:r>
              <a:rPr lang="da-DK" baseline="0" dirty="0" smtClean="0"/>
              <a:t> </a:t>
            </a:r>
            <a:r>
              <a:rPr lang="da-DK" baseline="0" dirty="0" err="1" smtClean="0"/>
              <a:t>inside</a:t>
            </a:r>
            <a:r>
              <a:rPr lang="da-DK" baseline="0" dirty="0" smtClean="0"/>
              <a:t> </a:t>
            </a:r>
            <a:r>
              <a:rPr lang="da-DK" baseline="0" dirty="0" err="1" smtClean="0"/>
              <a:t>one</a:t>
            </a:r>
            <a:r>
              <a:rPr lang="da-DK" baseline="0" dirty="0" smtClean="0"/>
              <a:t> of </a:t>
            </a:r>
            <a:r>
              <a:rPr lang="da-DK" baseline="0" dirty="0" err="1" smtClean="0"/>
              <a:t>these</a:t>
            </a:r>
            <a:r>
              <a:rPr lang="da-DK" baseline="0" dirty="0" smtClean="0"/>
              <a:t> </a:t>
            </a:r>
            <a:r>
              <a:rPr lang="da-DK" baseline="0" dirty="0" err="1" smtClean="0"/>
              <a:t>four</a:t>
            </a:r>
            <a:r>
              <a:rPr lang="da-DK" baseline="0" dirty="0" smtClean="0"/>
              <a:t> </a:t>
            </a:r>
            <a:r>
              <a:rPr lang="da-DK" baseline="0" dirty="0" err="1" smtClean="0"/>
              <a:t>tasks</a:t>
            </a:r>
            <a:endParaRPr lang="da-DK" baseline="0" dirty="0" smtClean="0"/>
          </a:p>
          <a:p>
            <a:pPr marL="177400" indent="-177400">
              <a:buFont typeface="Arial" panose="020B0604020202020204" pitchFamily="34" charset="0"/>
              <a:buChar char="•"/>
            </a:pPr>
            <a:endParaRPr lang="da-DK" baseline="0" dirty="0" smtClean="0"/>
          </a:p>
          <a:p>
            <a:endParaRPr lang="da-DK" dirty="0"/>
          </a:p>
        </p:txBody>
      </p:sp>
      <p:sp>
        <p:nvSpPr>
          <p:cNvPr id="4" name="Pladsholder til diasnummer 3"/>
          <p:cNvSpPr>
            <a:spLocks noGrp="1"/>
          </p:cNvSpPr>
          <p:nvPr>
            <p:ph type="sldNum" sz="quarter" idx="10"/>
          </p:nvPr>
        </p:nvSpPr>
        <p:spPr/>
        <p:txBody>
          <a:bodyPr/>
          <a:lstStyle/>
          <a:p>
            <a:fld id="{A687077F-E811-4C89-ABFE-B0C893FEDDDF}" type="slidenum">
              <a:rPr lang="da-DK" smtClean="0"/>
              <a:t>2</a:t>
            </a:fld>
            <a:endParaRPr lang="da-DK"/>
          </a:p>
        </p:txBody>
      </p:sp>
    </p:spTree>
    <p:extLst>
      <p:ext uri="{BB962C8B-B14F-4D97-AF65-F5344CB8AC3E}">
        <p14:creationId xmlns:p14="http://schemas.microsoft.com/office/powerpoint/2010/main" val="55442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7400" indent="-177400">
              <a:buFont typeface="Arial" panose="020B0604020202020204" pitchFamily="34" charset="0"/>
              <a:buChar char="•"/>
            </a:pPr>
            <a:r>
              <a:rPr lang="da-DK" b="1" dirty="0" smtClean="0"/>
              <a:t>To </a:t>
            </a:r>
            <a:r>
              <a:rPr lang="da-DK" b="1" dirty="0" err="1" smtClean="0"/>
              <a:t>obtain</a:t>
            </a:r>
            <a:r>
              <a:rPr lang="da-DK" b="1" dirty="0" smtClean="0"/>
              <a:t> </a:t>
            </a:r>
            <a:r>
              <a:rPr lang="da-DK" b="1" dirty="0" err="1" smtClean="0"/>
              <a:t>our</a:t>
            </a:r>
            <a:r>
              <a:rPr lang="da-DK" b="1" dirty="0" smtClean="0"/>
              <a:t> </a:t>
            </a:r>
            <a:r>
              <a:rPr lang="da-DK" b="1" dirty="0" err="1" smtClean="0"/>
              <a:t>aims</a:t>
            </a:r>
            <a:r>
              <a:rPr lang="da-DK" b="1" dirty="0" smtClean="0"/>
              <a:t>:</a:t>
            </a:r>
          </a:p>
          <a:p>
            <a:pPr marL="177400" indent="-177400">
              <a:buFont typeface="Arial" panose="020B0604020202020204" pitchFamily="34" charset="0"/>
              <a:buChar char="•"/>
            </a:pPr>
            <a:r>
              <a:rPr lang="da-DK" dirty="0" smtClean="0"/>
              <a:t>Symposium</a:t>
            </a:r>
          </a:p>
          <a:p>
            <a:pPr marL="177400" indent="-177400">
              <a:buFont typeface="Arial" panose="020B0604020202020204" pitchFamily="34" charset="0"/>
              <a:buChar char="•"/>
            </a:pPr>
            <a:r>
              <a:rPr lang="da-DK" dirty="0" smtClean="0"/>
              <a:t>Research Funding</a:t>
            </a:r>
          </a:p>
          <a:p>
            <a:pPr marL="177400" indent="-177400">
              <a:buFont typeface="Arial" panose="020B0604020202020204" pitchFamily="34" charset="0"/>
              <a:buChar char="•"/>
            </a:pPr>
            <a:r>
              <a:rPr lang="da-DK" dirty="0" err="1" smtClean="0"/>
              <a:t>Annual</a:t>
            </a:r>
            <a:r>
              <a:rPr lang="da-DK" baseline="0" dirty="0" smtClean="0"/>
              <a:t> </a:t>
            </a:r>
            <a:r>
              <a:rPr lang="da-DK" baseline="0" dirty="0" err="1" smtClean="0"/>
              <a:t>reports</a:t>
            </a:r>
            <a:endParaRPr lang="da-DK" baseline="0" dirty="0" smtClean="0"/>
          </a:p>
          <a:p>
            <a:pPr marL="177400" indent="-177400">
              <a:buFont typeface="Arial" panose="020B0604020202020204" pitchFamily="34" charset="0"/>
              <a:buChar char="•"/>
            </a:pPr>
            <a:r>
              <a:rPr lang="da-DK" baseline="0" dirty="0" smtClean="0"/>
              <a:t>Website</a:t>
            </a:r>
          </a:p>
          <a:p>
            <a:pPr marL="177400" indent="-177400">
              <a:buFont typeface="Arial" panose="020B0604020202020204" pitchFamily="34" charset="0"/>
              <a:buChar char="•"/>
            </a:pPr>
            <a:r>
              <a:rPr lang="da-DK" baseline="0" dirty="0" err="1" smtClean="0"/>
              <a:t>Teaching</a:t>
            </a:r>
            <a:r>
              <a:rPr lang="da-DK" baseline="0" dirty="0" smtClean="0"/>
              <a:t> </a:t>
            </a:r>
            <a:r>
              <a:rPr lang="da-DK" baseline="0" dirty="0" err="1" smtClean="0"/>
              <a:t>Material</a:t>
            </a:r>
            <a:endParaRPr lang="da-DK" baseline="0" dirty="0" smtClean="0"/>
          </a:p>
          <a:p>
            <a:pPr marL="177400" indent="-177400">
              <a:buFont typeface="Arial" panose="020B0604020202020204" pitchFamily="34" charset="0"/>
              <a:buChar char="•"/>
            </a:pPr>
            <a:r>
              <a:rPr lang="da-DK" baseline="0" dirty="0" smtClean="0"/>
              <a:t>3R-surveys</a:t>
            </a:r>
          </a:p>
          <a:p>
            <a:pPr marL="177400" indent="-177400">
              <a:buFont typeface="Arial" panose="020B0604020202020204" pitchFamily="34" charset="0"/>
              <a:buChar char="•"/>
            </a:pPr>
            <a:r>
              <a:rPr lang="da-DK" baseline="0" dirty="0" smtClean="0"/>
              <a:t>Funders' principles</a:t>
            </a:r>
          </a:p>
          <a:p>
            <a:pPr marL="177400" indent="-177400">
              <a:buFont typeface="Arial" panose="020B0604020202020204" pitchFamily="34" charset="0"/>
              <a:buChar char="•"/>
            </a:pPr>
            <a:endParaRPr lang="da-DK" dirty="0"/>
          </a:p>
        </p:txBody>
      </p:sp>
      <p:sp>
        <p:nvSpPr>
          <p:cNvPr id="4" name="Pladsholder til diasnummer 3"/>
          <p:cNvSpPr>
            <a:spLocks noGrp="1"/>
          </p:cNvSpPr>
          <p:nvPr>
            <p:ph type="sldNum" sz="quarter" idx="10"/>
          </p:nvPr>
        </p:nvSpPr>
        <p:spPr/>
        <p:txBody>
          <a:bodyPr/>
          <a:lstStyle/>
          <a:p>
            <a:fld id="{A687077F-E811-4C89-ABFE-B0C893FEDDDF}" type="slidenum">
              <a:rPr lang="da-DK" smtClean="0"/>
              <a:t>3</a:t>
            </a:fld>
            <a:endParaRPr lang="da-DK"/>
          </a:p>
        </p:txBody>
      </p:sp>
    </p:spTree>
    <p:extLst>
      <p:ext uri="{BB962C8B-B14F-4D97-AF65-F5344CB8AC3E}">
        <p14:creationId xmlns:p14="http://schemas.microsoft.com/office/powerpoint/2010/main" val="1312046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7400" indent="-177400">
              <a:buFont typeface="Arial" panose="020B0604020202020204" pitchFamily="34" charset="0"/>
              <a:buChar char="•"/>
            </a:pPr>
            <a:r>
              <a:rPr lang="da-DK" dirty="0" smtClean="0"/>
              <a:t>5 symposiums so far</a:t>
            </a:r>
          </a:p>
          <a:p>
            <a:pPr marL="177400" indent="-177400">
              <a:buFont typeface="Arial" panose="020B0604020202020204" pitchFamily="34" charset="0"/>
              <a:buChar char="•"/>
            </a:pPr>
            <a:r>
              <a:rPr lang="da-DK" dirty="0" smtClean="0"/>
              <a:t>76 talks (53 national,</a:t>
            </a:r>
            <a:r>
              <a:rPr lang="da-DK" baseline="0" dirty="0" smtClean="0"/>
              <a:t> 24 international)</a:t>
            </a:r>
          </a:p>
          <a:p>
            <a:pPr marL="177400" indent="-177400">
              <a:buFont typeface="Arial" panose="020B0604020202020204" pitchFamily="34" charset="0"/>
              <a:buChar char="•"/>
            </a:pPr>
            <a:r>
              <a:rPr lang="da-DK" baseline="0" dirty="0" smtClean="0"/>
              <a:t>More and more participants </a:t>
            </a:r>
            <a:r>
              <a:rPr lang="da-DK" baseline="0" dirty="0" err="1" smtClean="0"/>
              <a:t>each</a:t>
            </a:r>
            <a:r>
              <a:rPr lang="da-DK" baseline="0" dirty="0" smtClean="0"/>
              <a:t> </a:t>
            </a:r>
            <a:r>
              <a:rPr lang="da-DK" baseline="0" dirty="0" err="1" smtClean="0"/>
              <a:t>year</a:t>
            </a:r>
            <a:r>
              <a:rPr lang="da-DK" baseline="0" dirty="0" smtClean="0"/>
              <a:t> – </a:t>
            </a:r>
            <a:r>
              <a:rPr lang="da-DK" baseline="0" dirty="0" err="1" smtClean="0"/>
              <a:t>this</a:t>
            </a:r>
            <a:r>
              <a:rPr lang="da-DK" baseline="0" dirty="0" smtClean="0"/>
              <a:t> </a:t>
            </a:r>
            <a:r>
              <a:rPr lang="da-DK" baseline="0" dirty="0" err="1" smtClean="0"/>
              <a:t>year</a:t>
            </a:r>
            <a:r>
              <a:rPr lang="da-DK" baseline="0" dirty="0" smtClean="0"/>
              <a:t> more </a:t>
            </a:r>
            <a:r>
              <a:rPr lang="da-DK" baseline="0" dirty="0" err="1" smtClean="0"/>
              <a:t>than</a:t>
            </a:r>
            <a:r>
              <a:rPr lang="da-DK" baseline="0" dirty="0" smtClean="0"/>
              <a:t> 200 participants (rekord)</a:t>
            </a:r>
          </a:p>
          <a:p>
            <a:pPr marL="177400" indent="-177400">
              <a:buFont typeface="Arial" panose="020B0604020202020204" pitchFamily="34" charset="0"/>
              <a:buChar char="•"/>
            </a:pPr>
            <a:r>
              <a:rPr lang="da-DK" baseline="0" dirty="0" smtClean="0"/>
              <a:t>This </a:t>
            </a:r>
            <a:r>
              <a:rPr lang="da-DK" baseline="0" dirty="0" err="1" smtClean="0"/>
              <a:t>year</a:t>
            </a:r>
            <a:r>
              <a:rPr lang="da-DK" baseline="0" dirty="0" smtClean="0"/>
              <a:t> </a:t>
            </a:r>
            <a:r>
              <a:rPr lang="da-DK" baseline="0" dirty="0" err="1" smtClean="0"/>
              <a:t>around</a:t>
            </a:r>
            <a:r>
              <a:rPr lang="da-DK" baseline="0" dirty="0" smtClean="0"/>
              <a:t> 30 international participants (plus international speakers)</a:t>
            </a:r>
            <a:endParaRPr lang="da-DK" dirty="0"/>
          </a:p>
        </p:txBody>
      </p:sp>
      <p:sp>
        <p:nvSpPr>
          <p:cNvPr id="4" name="Pladsholder til diasnummer 3"/>
          <p:cNvSpPr>
            <a:spLocks noGrp="1"/>
          </p:cNvSpPr>
          <p:nvPr>
            <p:ph type="sldNum" sz="quarter" idx="10"/>
          </p:nvPr>
        </p:nvSpPr>
        <p:spPr/>
        <p:txBody>
          <a:bodyPr/>
          <a:lstStyle/>
          <a:p>
            <a:fld id="{A687077F-E811-4C89-ABFE-B0C893FEDDDF}" type="slidenum">
              <a:rPr lang="da-DK" smtClean="0"/>
              <a:t>4</a:t>
            </a:fld>
            <a:endParaRPr lang="da-DK"/>
          </a:p>
        </p:txBody>
      </p:sp>
    </p:spTree>
    <p:extLst>
      <p:ext uri="{BB962C8B-B14F-4D97-AF65-F5344CB8AC3E}">
        <p14:creationId xmlns:p14="http://schemas.microsoft.com/office/powerpoint/2010/main" val="2461982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7400" indent="-177400">
              <a:buFont typeface="Arial" panose="020B0604020202020204" pitchFamily="34" charset="0"/>
              <a:buChar char="•"/>
            </a:pPr>
            <a:r>
              <a:rPr lang="en-US" dirty="0" smtClean="0"/>
              <a:t>Each year, the Danish 3R-Center gives an award to a person or group</a:t>
            </a:r>
            <a:r>
              <a:rPr lang="en-US" baseline="0" dirty="0" smtClean="0"/>
              <a:t> </a:t>
            </a:r>
            <a:r>
              <a:rPr lang="en-US" dirty="0" smtClean="0"/>
              <a:t>of persons affiliated with a company, university or other body who</a:t>
            </a:r>
            <a:r>
              <a:rPr lang="en-US" baseline="0" dirty="0" smtClean="0"/>
              <a:t> </a:t>
            </a:r>
            <a:r>
              <a:rPr lang="en-US" dirty="0" smtClean="0"/>
              <a:t>work to promote the 3Rs in Denmark.</a:t>
            </a:r>
          </a:p>
          <a:p>
            <a:pPr marL="177400" indent="-177400">
              <a:buFont typeface="Arial" panose="020B0604020202020204" pitchFamily="34" charset="0"/>
              <a:buChar char="•"/>
            </a:pPr>
            <a:r>
              <a:rPr lang="en-US" dirty="0" smtClean="0"/>
              <a:t>Board</a:t>
            </a:r>
            <a:r>
              <a:rPr lang="en-US" baseline="0" dirty="0" smtClean="0"/>
              <a:t> Decision</a:t>
            </a:r>
            <a:endParaRPr lang="en-US" dirty="0" smtClean="0"/>
          </a:p>
          <a:p>
            <a:pPr marL="177400" indent="-177400">
              <a:buFont typeface="Arial" panose="020B0604020202020204" pitchFamily="34" charset="0"/>
              <a:buChar char="•"/>
            </a:pPr>
            <a:r>
              <a:rPr lang="en-US" dirty="0" smtClean="0"/>
              <a:t>The award is presented as</a:t>
            </a:r>
            <a:r>
              <a:rPr lang="en-US" baseline="0" dirty="0" smtClean="0"/>
              <a:t> </a:t>
            </a:r>
            <a:r>
              <a:rPr lang="en-US" dirty="0" smtClean="0"/>
              <a:t>part of our symposium.</a:t>
            </a:r>
          </a:p>
          <a:p>
            <a:pPr marL="177400" indent="-177400">
              <a:buFont typeface="Arial" panose="020B0604020202020204" pitchFamily="34" charset="0"/>
              <a:buChar char="•"/>
            </a:pPr>
            <a:r>
              <a:rPr lang="en-US" dirty="0" smtClean="0"/>
              <a:t>Winners:</a:t>
            </a:r>
            <a:r>
              <a:rPr lang="en-US" baseline="0" dirty="0" smtClean="0"/>
              <a:t> Ellen Margrethe Vestergaard at the Danish Health Authority (2014), Hanne </a:t>
            </a:r>
            <a:r>
              <a:rPr lang="en-US" baseline="0" dirty="0" err="1" smtClean="0"/>
              <a:t>Gamst</a:t>
            </a:r>
            <a:r>
              <a:rPr lang="en-US" baseline="0" dirty="0" smtClean="0"/>
              <a:t>-Andersen at Novo Nordisk (2015), the QSAR-team at DTU (2016) and </a:t>
            </a:r>
            <a:r>
              <a:rPr lang="da-DK" dirty="0" smtClean="0">
                <a:effectLst/>
              </a:rPr>
              <a:t>Grete Østergaard at University of Copenhagen (2017). Fifth</a:t>
            </a:r>
            <a:r>
              <a:rPr lang="da-DK" baseline="0" dirty="0" smtClean="0">
                <a:effectLst/>
              </a:rPr>
              <a:t> </a:t>
            </a:r>
            <a:r>
              <a:rPr lang="da-DK" baseline="0" dirty="0" err="1" smtClean="0">
                <a:effectLst/>
              </a:rPr>
              <a:t>prize</a:t>
            </a:r>
            <a:r>
              <a:rPr lang="da-DK" baseline="0" dirty="0" smtClean="0">
                <a:effectLst/>
              </a:rPr>
              <a:t> </a:t>
            </a:r>
            <a:r>
              <a:rPr lang="da-DK" baseline="0" dirty="0" err="1" smtClean="0">
                <a:effectLst/>
              </a:rPr>
              <a:t>will</a:t>
            </a:r>
            <a:r>
              <a:rPr lang="da-DK" baseline="0" dirty="0" smtClean="0">
                <a:effectLst/>
              </a:rPr>
              <a:t> </a:t>
            </a:r>
            <a:r>
              <a:rPr lang="da-DK" baseline="0" dirty="0" err="1" smtClean="0">
                <a:effectLst/>
              </a:rPr>
              <a:t>be</a:t>
            </a:r>
            <a:r>
              <a:rPr lang="da-DK" baseline="0" dirty="0" smtClean="0">
                <a:effectLst/>
              </a:rPr>
              <a:t> </a:t>
            </a:r>
            <a:r>
              <a:rPr lang="da-DK" baseline="0" dirty="0" err="1" smtClean="0">
                <a:effectLst/>
              </a:rPr>
              <a:t>presented</a:t>
            </a:r>
            <a:r>
              <a:rPr lang="da-DK" baseline="0" dirty="0" smtClean="0">
                <a:effectLst/>
              </a:rPr>
              <a:t> </a:t>
            </a:r>
            <a:r>
              <a:rPr lang="da-DK" baseline="0" dirty="0" err="1" smtClean="0">
                <a:effectLst/>
              </a:rPr>
              <a:t>tomorrow</a:t>
            </a:r>
            <a:r>
              <a:rPr lang="da-DK" baseline="0" dirty="0" smtClean="0">
                <a:effectLst/>
              </a:rPr>
              <a:t>.</a:t>
            </a:r>
            <a:endParaRPr lang="en-US" dirty="0" smtClean="0"/>
          </a:p>
        </p:txBody>
      </p:sp>
      <p:sp>
        <p:nvSpPr>
          <p:cNvPr id="4" name="Pladsholder til diasnummer 3"/>
          <p:cNvSpPr>
            <a:spLocks noGrp="1"/>
          </p:cNvSpPr>
          <p:nvPr>
            <p:ph type="sldNum" sz="quarter" idx="10"/>
          </p:nvPr>
        </p:nvSpPr>
        <p:spPr/>
        <p:txBody>
          <a:bodyPr/>
          <a:lstStyle/>
          <a:p>
            <a:fld id="{A687077F-E811-4C89-ABFE-B0C893FEDDDF}" type="slidenum">
              <a:rPr lang="da-DK" smtClean="0"/>
              <a:t>5</a:t>
            </a:fld>
            <a:endParaRPr lang="da-DK"/>
          </a:p>
        </p:txBody>
      </p:sp>
    </p:spTree>
    <p:extLst>
      <p:ext uri="{BB962C8B-B14F-4D97-AF65-F5344CB8AC3E}">
        <p14:creationId xmlns:p14="http://schemas.microsoft.com/office/powerpoint/2010/main" val="253212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7400" indent="-177400">
              <a:buFont typeface="Arial" panose="020B0604020202020204" pitchFamily="34" charset="0"/>
              <a:buChar char="•"/>
            </a:pPr>
            <a:r>
              <a:rPr lang="da-DK" dirty="0" err="1" smtClean="0"/>
              <a:t>Supported</a:t>
            </a:r>
            <a:r>
              <a:rPr lang="da-DK" dirty="0" smtClean="0"/>
              <a:t> 16 </a:t>
            </a:r>
            <a:r>
              <a:rPr lang="da-DK" dirty="0" err="1" smtClean="0"/>
              <a:t>projects</a:t>
            </a:r>
            <a:r>
              <a:rPr lang="da-DK" dirty="0" smtClean="0"/>
              <a:t> – </a:t>
            </a:r>
            <a:r>
              <a:rPr lang="da-DK" dirty="0" err="1" smtClean="0"/>
              <a:t>replacement</a:t>
            </a:r>
            <a:r>
              <a:rPr lang="da-DK" dirty="0" smtClean="0"/>
              <a:t>, </a:t>
            </a:r>
            <a:r>
              <a:rPr lang="da-DK" dirty="0" err="1" smtClean="0"/>
              <a:t>reduction</a:t>
            </a:r>
            <a:r>
              <a:rPr lang="da-DK" dirty="0" smtClean="0"/>
              <a:t> and </a:t>
            </a:r>
            <a:r>
              <a:rPr lang="da-DK" dirty="0" err="1" smtClean="0"/>
              <a:t>refinement</a:t>
            </a:r>
            <a:r>
              <a:rPr lang="da-DK" dirty="0" smtClean="0"/>
              <a:t>.</a:t>
            </a:r>
          </a:p>
          <a:p>
            <a:pPr marL="177400" indent="-177400" defTabSz="946130">
              <a:buFont typeface="Arial" panose="020B0604020202020204" pitchFamily="34" charset="0"/>
              <a:buChar char="•"/>
              <a:defRPr/>
            </a:pPr>
            <a:r>
              <a:rPr lang="da-DK" dirty="0" smtClean="0"/>
              <a:t>2018 </a:t>
            </a:r>
            <a:r>
              <a:rPr lang="da-DK" dirty="0" err="1" smtClean="0"/>
              <a:t>projects</a:t>
            </a:r>
            <a:r>
              <a:rPr lang="da-DK" baseline="0" dirty="0" smtClean="0"/>
              <a:t> </a:t>
            </a:r>
            <a:r>
              <a:rPr lang="da-DK" baseline="0" dirty="0" err="1" smtClean="0"/>
              <a:t>are</a:t>
            </a:r>
            <a:r>
              <a:rPr lang="da-DK" baseline="0" dirty="0" smtClean="0"/>
              <a:t> </a:t>
            </a:r>
            <a:r>
              <a:rPr lang="da-DK" baseline="0" dirty="0" err="1" smtClean="0"/>
              <a:t>presented</a:t>
            </a:r>
            <a:r>
              <a:rPr lang="da-DK" baseline="0" dirty="0" smtClean="0"/>
              <a:t> </a:t>
            </a:r>
            <a:r>
              <a:rPr lang="da-DK" baseline="0" dirty="0" err="1" smtClean="0"/>
              <a:t>later</a:t>
            </a:r>
            <a:r>
              <a:rPr lang="da-DK" baseline="0" dirty="0" smtClean="0"/>
              <a:t> to </a:t>
            </a:r>
            <a:r>
              <a:rPr lang="da-DK" baseline="0" dirty="0" err="1" smtClean="0"/>
              <a:t>today</a:t>
            </a:r>
            <a:endParaRPr lang="da-DK" dirty="0" smtClean="0"/>
          </a:p>
          <a:p>
            <a:pPr marL="177400" indent="-177400">
              <a:buFont typeface="Arial" panose="020B0604020202020204" pitchFamily="34" charset="0"/>
              <a:buChar char="•"/>
            </a:pPr>
            <a:r>
              <a:rPr lang="da-DK" dirty="0" smtClean="0"/>
              <a:t>In december</a:t>
            </a:r>
            <a:r>
              <a:rPr lang="da-DK" baseline="0" dirty="0" smtClean="0"/>
              <a:t> </a:t>
            </a:r>
            <a:r>
              <a:rPr lang="da-DK" baseline="0" dirty="0" err="1" smtClean="0"/>
              <a:t>we</a:t>
            </a:r>
            <a:r>
              <a:rPr lang="da-DK" baseline="0" dirty="0" smtClean="0"/>
              <a:t> </a:t>
            </a:r>
            <a:r>
              <a:rPr lang="da-DK" baseline="0" dirty="0" err="1" smtClean="0"/>
              <a:t>decide</a:t>
            </a:r>
            <a:r>
              <a:rPr lang="da-DK" baseline="0" dirty="0" smtClean="0"/>
              <a:t> </a:t>
            </a:r>
            <a:r>
              <a:rPr lang="da-DK" baseline="0" dirty="0" err="1" smtClean="0"/>
              <a:t>which</a:t>
            </a:r>
            <a:r>
              <a:rPr lang="da-DK" baseline="0" dirty="0" smtClean="0"/>
              <a:t> </a:t>
            </a:r>
            <a:r>
              <a:rPr lang="da-DK" baseline="0" dirty="0" err="1" smtClean="0"/>
              <a:t>projects</a:t>
            </a:r>
            <a:r>
              <a:rPr lang="da-DK" baseline="0" dirty="0" smtClean="0"/>
              <a:t> to support in 2019. </a:t>
            </a:r>
          </a:p>
          <a:p>
            <a:pPr marL="177400" indent="-177400">
              <a:buFont typeface="Arial" panose="020B0604020202020204" pitchFamily="34" charset="0"/>
              <a:buChar char="•"/>
            </a:pPr>
            <a:r>
              <a:rPr lang="en-US" baseline="0" dirty="0" smtClean="0"/>
              <a:t>Research published in journals like "Scientific Reports", </a:t>
            </a:r>
            <a:r>
              <a:rPr lang="en-US" baseline="0" dirty="0" err="1" smtClean="0"/>
              <a:t>Plos</a:t>
            </a:r>
            <a:r>
              <a:rPr lang="en-US" baseline="0" dirty="0" smtClean="0"/>
              <a:t> One", "ALTEX Online", "Computational Toxicology", "Journal of Neuro Oncology", Journal of Quantitative Cell Sciences"</a:t>
            </a:r>
            <a:endParaRPr lang="da-DK" dirty="0" smtClean="0"/>
          </a:p>
        </p:txBody>
      </p:sp>
      <p:sp>
        <p:nvSpPr>
          <p:cNvPr id="4" name="Pladsholder til diasnummer 3"/>
          <p:cNvSpPr>
            <a:spLocks noGrp="1"/>
          </p:cNvSpPr>
          <p:nvPr>
            <p:ph type="sldNum" sz="quarter" idx="10"/>
          </p:nvPr>
        </p:nvSpPr>
        <p:spPr/>
        <p:txBody>
          <a:bodyPr/>
          <a:lstStyle/>
          <a:p>
            <a:fld id="{A687077F-E811-4C89-ABFE-B0C893FEDDDF}" type="slidenum">
              <a:rPr lang="da-DK" smtClean="0"/>
              <a:t>6</a:t>
            </a:fld>
            <a:endParaRPr lang="da-DK"/>
          </a:p>
        </p:txBody>
      </p:sp>
    </p:spTree>
    <p:extLst>
      <p:ext uri="{BB962C8B-B14F-4D97-AF65-F5344CB8AC3E}">
        <p14:creationId xmlns:p14="http://schemas.microsoft.com/office/powerpoint/2010/main" val="1776388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7400" indent="-177400">
              <a:buFont typeface="Arial" panose="020B0604020202020204" pitchFamily="34" charset="0"/>
              <a:buChar char="•"/>
            </a:pPr>
            <a:r>
              <a:rPr lang="da-DK" dirty="0" err="1" smtClean="0"/>
              <a:t>Four</a:t>
            </a:r>
            <a:r>
              <a:rPr lang="da-DK" dirty="0" smtClean="0"/>
              <a:t> </a:t>
            </a:r>
            <a:r>
              <a:rPr lang="da-DK" dirty="0" err="1" smtClean="0"/>
              <a:t>Annual</a:t>
            </a:r>
            <a:r>
              <a:rPr lang="da-DK" dirty="0" smtClean="0"/>
              <a:t> Reports – the last </a:t>
            </a:r>
            <a:r>
              <a:rPr lang="da-DK" dirty="0" err="1" smtClean="0"/>
              <a:t>three</a:t>
            </a:r>
            <a:r>
              <a:rPr lang="da-DK" dirty="0" smtClean="0"/>
              <a:t> </a:t>
            </a:r>
            <a:r>
              <a:rPr lang="da-DK" dirty="0" err="1" smtClean="0"/>
              <a:t>also</a:t>
            </a:r>
            <a:r>
              <a:rPr lang="da-DK" dirty="0" smtClean="0"/>
              <a:t> in English (</a:t>
            </a:r>
            <a:r>
              <a:rPr lang="da-DK" dirty="0" err="1" smtClean="0"/>
              <a:t>available</a:t>
            </a:r>
            <a:r>
              <a:rPr lang="da-DK" dirty="0" smtClean="0"/>
              <a:t> on </a:t>
            </a:r>
            <a:r>
              <a:rPr lang="da-DK" dirty="0" err="1" smtClean="0"/>
              <a:t>our</a:t>
            </a:r>
            <a:r>
              <a:rPr lang="da-DK" dirty="0" smtClean="0"/>
              <a:t> website)</a:t>
            </a:r>
          </a:p>
          <a:p>
            <a:pPr marL="177400" indent="-177400">
              <a:buFont typeface="Arial" panose="020B0604020202020204" pitchFamily="34" charset="0"/>
              <a:buChar char="•"/>
            </a:pPr>
            <a:r>
              <a:rPr lang="da-DK" dirty="0" smtClean="0"/>
              <a:t>2018 </a:t>
            </a:r>
            <a:r>
              <a:rPr lang="da-DK" dirty="0" err="1" smtClean="0"/>
              <a:t>Annual</a:t>
            </a:r>
            <a:r>
              <a:rPr lang="da-DK" dirty="0" smtClean="0"/>
              <a:t> </a:t>
            </a:r>
            <a:r>
              <a:rPr lang="da-DK" dirty="0" err="1" smtClean="0"/>
              <a:t>report</a:t>
            </a:r>
            <a:r>
              <a:rPr lang="da-DK" dirty="0" smtClean="0"/>
              <a:t> </a:t>
            </a:r>
            <a:r>
              <a:rPr lang="da-DK" dirty="0" err="1" smtClean="0"/>
              <a:t>will</a:t>
            </a:r>
            <a:r>
              <a:rPr lang="da-DK" dirty="0" smtClean="0"/>
              <a:t> </a:t>
            </a:r>
            <a:r>
              <a:rPr lang="da-DK" dirty="0" err="1" smtClean="0"/>
              <a:t>be</a:t>
            </a:r>
            <a:r>
              <a:rPr lang="da-DK" dirty="0" smtClean="0"/>
              <a:t> </a:t>
            </a:r>
            <a:r>
              <a:rPr lang="da-DK" dirty="0" err="1" smtClean="0"/>
              <a:t>published</a:t>
            </a:r>
            <a:r>
              <a:rPr lang="da-DK" dirty="0" smtClean="0"/>
              <a:t> in March 2019</a:t>
            </a:r>
          </a:p>
          <a:p>
            <a:pPr marL="177400" indent="-177400">
              <a:buFont typeface="Arial" panose="020B0604020202020204" pitchFamily="34" charset="0"/>
              <a:buChar char="•"/>
            </a:pPr>
            <a:endParaRPr lang="da-DK" dirty="0"/>
          </a:p>
        </p:txBody>
      </p:sp>
      <p:sp>
        <p:nvSpPr>
          <p:cNvPr id="4" name="Pladsholder til diasnummer 3"/>
          <p:cNvSpPr>
            <a:spLocks noGrp="1"/>
          </p:cNvSpPr>
          <p:nvPr>
            <p:ph type="sldNum" sz="quarter" idx="10"/>
          </p:nvPr>
        </p:nvSpPr>
        <p:spPr/>
        <p:txBody>
          <a:bodyPr/>
          <a:lstStyle/>
          <a:p>
            <a:fld id="{A687077F-E811-4C89-ABFE-B0C893FEDDDF}" type="slidenum">
              <a:rPr lang="da-DK" smtClean="0"/>
              <a:t>7</a:t>
            </a:fld>
            <a:endParaRPr lang="da-DK"/>
          </a:p>
        </p:txBody>
      </p:sp>
    </p:spTree>
    <p:extLst>
      <p:ext uri="{BB962C8B-B14F-4D97-AF65-F5344CB8AC3E}">
        <p14:creationId xmlns:p14="http://schemas.microsoft.com/office/powerpoint/2010/main" val="1893010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7400" indent="-177400" defTabSz="946038">
              <a:buFont typeface="Arial" panose="020B0604020202020204" pitchFamily="34" charset="0"/>
              <a:buChar char="•"/>
              <a:defRPr/>
            </a:pPr>
            <a:r>
              <a:rPr lang="en-US" dirty="0" smtClean="0"/>
              <a:t>Increasing number of page views every year</a:t>
            </a:r>
          </a:p>
          <a:p>
            <a:pPr marL="177400" indent="-177400" defTabSz="946038">
              <a:buFont typeface="Arial" panose="020B0604020202020204" pitchFamily="34" charset="0"/>
              <a:buChar char="•"/>
              <a:defRPr/>
            </a:pPr>
            <a:r>
              <a:rPr lang="en-US" dirty="0" smtClean="0"/>
              <a:t>News several times a week for professionals (in Danish and English)</a:t>
            </a:r>
          </a:p>
          <a:p>
            <a:pPr marL="177400" indent="-177400">
              <a:buFont typeface="Arial" panose="020B0604020202020204" pitchFamily="34" charset="0"/>
              <a:buChar char="•"/>
            </a:pPr>
            <a:r>
              <a:rPr lang="en-US" dirty="0" smtClean="0"/>
              <a:t>Disseminate facts about laboratory animals (from The Animal Experiments Inspectorate) – for non professionals - especially for primary school/high school students</a:t>
            </a:r>
          </a:p>
          <a:p>
            <a:pPr marL="177400" indent="-177400">
              <a:buFont typeface="Arial" panose="020B0604020202020204" pitchFamily="34" charset="0"/>
              <a:buChar char="•"/>
            </a:pPr>
            <a:r>
              <a:rPr lang="en-US" dirty="0" smtClean="0"/>
              <a:t>It is important for us to give people access to facts</a:t>
            </a:r>
          </a:p>
          <a:p>
            <a:pPr marL="177400" indent="-177400">
              <a:buFont typeface="Arial" panose="020B0604020202020204" pitchFamily="34" charset="0"/>
              <a:buChar char="•"/>
            </a:pPr>
            <a:r>
              <a:rPr lang="en-US" dirty="0" smtClean="0"/>
              <a:t>Information about:</a:t>
            </a:r>
          </a:p>
          <a:p>
            <a:pPr marL="650464" lvl="1" indent="-177400">
              <a:buFont typeface="Arial" panose="020B0604020202020204" pitchFamily="34" charset="0"/>
              <a:buChar char="•"/>
            </a:pPr>
            <a:r>
              <a:rPr lang="en-US" dirty="0" smtClean="0"/>
              <a:t>Which animals are used as laboratory animals?</a:t>
            </a:r>
          </a:p>
          <a:p>
            <a:pPr marL="650464" lvl="1" indent="-177400">
              <a:buFont typeface="Arial" panose="020B0604020202020204" pitchFamily="34" charset="0"/>
              <a:buChar char="•"/>
            </a:pPr>
            <a:r>
              <a:rPr lang="en-US" dirty="0" smtClean="0"/>
              <a:t>How many?</a:t>
            </a:r>
          </a:p>
          <a:p>
            <a:pPr marL="650464" lvl="1" indent="-177400">
              <a:buFont typeface="Arial" panose="020B0604020202020204" pitchFamily="34" charset="0"/>
              <a:buChar char="•"/>
            </a:pPr>
            <a:r>
              <a:rPr lang="en-US" dirty="0" smtClean="0"/>
              <a:t>Purpose</a:t>
            </a:r>
          </a:p>
          <a:p>
            <a:pPr marL="650464" lvl="1" indent="-177400">
              <a:buFont typeface="Arial" panose="020B0604020202020204" pitchFamily="34" charset="0"/>
              <a:buChar char="•"/>
            </a:pPr>
            <a:r>
              <a:rPr lang="en-US" dirty="0" smtClean="0"/>
              <a:t>Even severity</a:t>
            </a:r>
          </a:p>
          <a:p>
            <a:endParaRPr lang="da-DK" dirty="0"/>
          </a:p>
        </p:txBody>
      </p:sp>
      <p:sp>
        <p:nvSpPr>
          <p:cNvPr id="4" name="Pladsholder til diasnummer 3"/>
          <p:cNvSpPr>
            <a:spLocks noGrp="1"/>
          </p:cNvSpPr>
          <p:nvPr>
            <p:ph type="sldNum" sz="quarter" idx="10"/>
          </p:nvPr>
        </p:nvSpPr>
        <p:spPr/>
        <p:txBody>
          <a:bodyPr/>
          <a:lstStyle/>
          <a:p>
            <a:fld id="{A687077F-E811-4C89-ABFE-B0C893FEDDDF}" type="slidenum">
              <a:rPr lang="da-DK" smtClean="0"/>
              <a:t>8</a:t>
            </a:fld>
            <a:endParaRPr lang="da-DK"/>
          </a:p>
        </p:txBody>
      </p:sp>
    </p:spTree>
    <p:extLst>
      <p:ext uri="{BB962C8B-B14F-4D97-AF65-F5344CB8AC3E}">
        <p14:creationId xmlns:p14="http://schemas.microsoft.com/office/powerpoint/2010/main" val="152915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7400" indent="-177400">
              <a:buFont typeface="Arial" panose="020B0604020202020204" pitchFamily="34" charset="0"/>
              <a:buChar char="•"/>
            </a:pPr>
            <a:r>
              <a:rPr lang="da-DK" dirty="0" err="1" smtClean="0"/>
              <a:t>We</a:t>
            </a:r>
            <a:r>
              <a:rPr lang="da-DK" dirty="0" smtClean="0"/>
              <a:t> have </a:t>
            </a:r>
            <a:r>
              <a:rPr lang="da-DK" dirty="0" err="1" smtClean="0"/>
              <a:t>produced</a:t>
            </a:r>
            <a:r>
              <a:rPr lang="da-DK" dirty="0" smtClean="0"/>
              <a:t> </a:t>
            </a:r>
            <a:r>
              <a:rPr lang="da-DK" dirty="0" err="1" smtClean="0"/>
              <a:t>Teaching</a:t>
            </a:r>
            <a:r>
              <a:rPr lang="da-DK" dirty="0" smtClean="0"/>
              <a:t> </a:t>
            </a:r>
            <a:r>
              <a:rPr lang="da-DK" dirty="0" err="1" smtClean="0"/>
              <a:t>Material</a:t>
            </a:r>
            <a:r>
              <a:rPr lang="da-DK" baseline="0" dirty="0" smtClean="0"/>
              <a:t> </a:t>
            </a:r>
            <a:r>
              <a:rPr lang="en-US" baseline="0" dirty="0" smtClean="0"/>
              <a:t>on laboratory animals and the 3Rs (in Danish)</a:t>
            </a:r>
          </a:p>
          <a:p>
            <a:pPr marL="177400" indent="-177400">
              <a:buFont typeface="Arial" panose="020B0604020202020204" pitchFamily="34" charset="0"/>
              <a:buChar char="•"/>
            </a:pPr>
            <a:r>
              <a:rPr lang="en-US" baseline="0" dirty="0" smtClean="0"/>
              <a:t>Available for free at www.3RCenter.dk</a:t>
            </a:r>
          </a:p>
          <a:p>
            <a:pPr marL="177400" indent="-177400">
              <a:buFont typeface="Arial" panose="020B0604020202020204" pitchFamily="34" charset="0"/>
              <a:buChar char="•"/>
            </a:pPr>
            <a:r>
              <a:rPr lang="en-US" baseline="0" dirty="0" smtClean="0"/>
              <a:t>For high school (gymnasium) and lower-secondary school (grades 8–10)</a:t>
            </a:r>
          </a:p>
          <a:p>
            <a:pPr marL="177400" indent="-177400">
              <a:buFont typeface="Arial" panose="020B0604020202020204" pitchFamily="34" charset="0"/>
              <a:buChar char="•"/>
            </a:pPr>
            <a:r>
              <a:rPr lang="en-US" baseline="0" dirty="0" smtClean="0"/>
              <a:t>We know for sure that at least 55 classes have used the material</a:t>
            </a:r>
          </a:p>
          <a:p>
            <a:pPr marL="177400" indent="-177400">
              <a:buFont typeface="Arial" panose="020B0604020202020204" pitchFamily="34" charset="0"/>
              <a:buChar char="•"/>
            </a:pPr>
            <a:r>
              <a:rPr lang="en-US" baseline="0" dirty="0" smtClean="0"/>
              <a:t>Even a  teacher teaching the veterinary students and the veterinary nurse students at NMBU </a:t>
            </a:r>
            <a:r>
              <a:rPr lang="en-US" baseline="0" dirty="0" err="1" smtClean="0"/>
              <a:t>Veterinærhøyskolen</a:t>
            </a:r>
            <a:r>
              <a:rPr lang="en-US" baseline="0" dirty="0" smtClean="0"/>
              <a:t> in Oslo is now using the quiz in the material</a:t>
            </a:r>
          </a:p>
          <a:p>
            <a:pPr marL="177400" indent="-177400">
              <a:buFont typeface="Arial" panose="020B0604020202020204" pitchFamily="34" charset="0"/>
              <a:buChar char="•"/>
            </a:pPr>
            <a:r>
              <a:rPr lang="en-US" b="0" baseline="0" dirty="0" smtClean="0"/>
              <a:t>Focus on PR. Par</a:t>
            </a:r>
            <a:r>
              <a:rPr lang="en-US" baseline="0" dirty="0" smtClean="0"/>
              <a:t>ticipation in big PR-event for Teachers in March 2019</a:t>
            </a:r>
          </a:p>
          <a:p>
            <a:pPr marL="177400" indent="-177400">
              <a:buFont typeface="Arial" panose="020B0604020202020204" pitchFamily="34" charset="0"/>
              <a:buChar char="•"/>
            </a:pPr>
            <a:endParaRPr lang="en-US" baseline="0" dirty="0" smtClean="0"/>
          </a:p>
          <a:p>
            <a:pPr marL="177400" indent="-177400">
              <a:buFont typeface="Arial" panose="020B0604020202020204" pitchFamily="34" charset="0"/>
              <a:buChar char="•"/>
            </a:pPr>
            <a:endParaRPr lang="en-US" baseline="0" dirty="0" smtClean="0"/>
          </a:p>
        </p:txBody>
      </p:sp>
      <p:sp>
        <p:nvSpPr>
          <p:cNvPr id="4" name="Pladsholder til diasnummer 3"/>
          <p:cNvSpPr>
            <a:spLocks noGrp="1"/>
          </p:cNvSpPr>
          <p:nvPr>
            <p:ph type="sldNum" sz="quarter" idx="10"/>
          </p:nvPr>
        </p:nvSpPr>
        <p:spPr/>
        <p:txBody>
          <a:bodyPr/>
          <a:lstStyle/>
          <a:p>
            <a:fld id="{A687077F-E811-4C89-ABFE-B0C893FEDDDF}" type="slidenum">
              <a:rPr lang="da-DK" smtClean="0"/>
              <a:t>9</a:t>
            </a:fld>
            <a:endParaRPr lang="da-DK"/>
          </a:p>
        </p:txBody>
      </p:sp>
    </p:spTree>
    <p:extLst>
      <p:ext uri="{BB962C8B-B14F-4D97-AF65-F5344CB8AC3E}">
        <p14:creationId xmlns:p14="http://schemas.microsoft.com/office/powerpoint/2010/main" val="2667615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4CF96519-F900-4A65-A0C7-353168FDE215}" type="datetimeFigureOut">
              <a:rPr lang="da-DK" smtClean="0"/>
              <a:t>12-11-2018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2058DD22-EFF5-4CD2-8105-0842B2ABE1CF}" type="slidenum">
              <a:rPr lang="da-DK" smtClean="0"/>
              <a:t>‹nr.›</a:t>
            </a:fld>
            <a:endParaRPr lang="da-DK"/>
          </a:p>
        </p:txBody>
      </p:sp>
    </p:spTree>
    <p:extLst>
      <p:ext uri="{BB962C8B-B14F-4D97-AF65-F5344CB8AC3E}">
        <p14:creationId xmlns:p14="http://schemas.microsoft.com/office/powerpoint/2010/main" val="132822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CF96519-F900-4A65-A0C7-353168FDE215}" type="datetimeFigureOut">
              <a:rPr lang="da-DK" smtClean="0"/>
              <a:t>12-11-2018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2058DD22-EFF5-4CD2-8105-0842B2ABE1CF}" type="slidenum">
              <a:rPr lang="da-DK" smtClean="0"/>
              <a:t>‹nr.›</a:t>
            </a:fld>
            <a:endParaRPr lang="da-DK"/>
          </a:p>
        </p:txBody>
      </p:sp>
    </p:spTree>
    <p:extLst>
      <p:ext uri="{BB962C8B-B14F-4D97-AF65-F5344CB8AC3E}">
        <p14:creationId xmlns:p14="http://schemas.microsoft.com/office/powerpoint/2010/main" val="4002658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CF96519-F900-4A65-A0C7-353168FDE215}" type="datetimeFigureOut">
              <a:rPr lang="da-DK" smtClean="0"/>
              <a:t>12-11-2018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2058DD22-EFF5-4CD2-8105-0842B2ABE1CF}" type="slidenum">
              <a:rPr lang="da-DK" smtClean="0"/>
              <a:t>‹nr.›</a:t>
            </a:fld>
            <a:endParaRPr lang="da-DK"/>
          </a:p>
        </p:txBody>
      </p:sp>
    </p:spTree>
    <p:extLst>
      <p:ext uri="{BB962C8B-B14F-4D97-AF65-F5344CB8AC3E}">
        <p14:creationId xmlns:p14="http://schemas.microsoft.com/office/powerpoint/2010/main" val="3886846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CF96519-F900-4A65-A0C7-353168FDE215}" type="datetimeFigureOut">
              <a:rPr lang="da-DK" smtClean="0"/>
              <a:t>12-11-2018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2058DD22-EFF5-4CD2-8105-0842B2ABE1CF}" type="slidenum">
              <a:rPr lang="da-DK" smtClean="0"/>
              <a:t>‹nr.›</a:t>
            </a:fld>
            <a:endParaRPr lang="da-DK"/>
          </a:p>
        </p:txBody>
      </p:sp>
    </p:spTree>
    <p:extLst>
      <p:ext uri="{BB962C8B-B14F-4D97-AF65-F5344CB8AC3E}">
        <p14:creationId xmlns:p14="http://schemas.microsoft.com/office/powerpoint/2010/main" val="3666118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4CF96519-F900-4A65-A0C7-353168FDE215}" type="datetimeFigureOut">
              <a:rPr lang="da-DK" smtClean="0"/>
              <a:t>12-11-2018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2058DD22-EFF5-4CD2-8105-0842B2ABE1CF}" type="slidenum">
              <a:rPr lang="da-DK" smtClean="0"/>
              <a:t>‹nr.›</a:t>
            </a:fld>
            <a:endParaRPr lang="da-DK"/>
          </a:p>
        </p:txBody>
      </p:sp>
    </p:spTree>
    <p:extLst>
      <p:ext uri="{BB962C8B-B14F-4D97-AF65-F5344CB8AC3E}">
        <p14:creationId xmlns:p14="http://schemas.microsoft.com/office/powerpoint/2010/main" val="314077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4CF96519-F900-4A65-A0C7-353168FDE215}" type="datetimeFigureOut">
              <a:rPr lang="da-DK" smtClean="0"/>
              <a:t>12-11-2018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2058DD22-EFF5-4CD2-8105-0842B2ABE1CF}" type="slidenum">
              <a:rPr lang="da-DK" smtClean="0"/>
              <a:t>‹nr.›</a:t>
            </a:fld>
            <a:endParaRPr lang="da-DK"/>
          </a:p>
        </p:txBody>
      </p:sp>
    </p:spTree>
    <p:extLst>
      <p:ext uri="{BB962C8B-B14F-4D97-AF65-F5344CB8AC3E}">
        <p14:creationId xmlns:p14="http://schemas.microsoft.com/office/powerpoint/2010/main" val="4217026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4CF96519-F900-4A65-A0C7-353168FDE215}" type="datetimeFigureOut">
              <a:rPr lang="da-DK" smtClean="0"/>
              <a:t>12-11-2018</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2058DD22-EFF5-4CD2-8105-0842B2ABE1CF}" type="slidenum">
              <a:rPr lang="da-DK" smtClean="0"/>
              <a:t>‹nr.›</a:t>
            </a:fld>
            <a:endParaRPr lang="da-DK"/>
          </a:p>
        </p:txBody>
      </p:sp>
    </p:spTree>
    <p:extLst>
      <p:ext uri="{BB962C8B-B14F-4D97-AF65-F5344CB8AC3E}">
        <p14:creationId xmlns:p14="http://schemas.microsoft.com/office/powerpoint/2010/main" val="4025929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4CF96519-F900-4A65-A0C7-353168FDE215}" type="datetimeFigureOut">
              <a:rPr lang="da-DK" smtClean="0"/>
              <a:t>12-11-2018</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2058DD22-EFF5-4CD2-8105-0842B2ABE1CF}" type="slidenum">
              <a:rPr lang="da-DK" smtClean="0"/>
              <a:t>‹nr.›</a:t>
            </a:fld>
            <a:endParaRPr lang="da-DK"/>
          </a:p>
        </p:txBody>
      </p:sp>
    </p:spTree>
    <p:extLst>
      <p:ext uri="{BB962C8B-B14F-4D97-AF65-F5344CB8AC3E}">
        <p14:creationId xmlns:p14="http://schemas.microsoft.com/office/powerpoint/2010/main" val="84476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CF96519-F900-4A65-A0C7-353168FDE215}" type="datetimeFigureOut">
              <a:rPr lang="da-DK" smtClean="0"/>
              <a:t>12-11-2018</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2058DD22-EFF5-4CD2-8105-0842B2ABE1CF}" type="slidenum">
              <a:rPr lang="da-DK" smtClean="0"/>
              <a:t>‹nr.›</a:t>
            </a:fld>
            <a:endParaRPr lang="da-DK"/>
          </a:p>
        </p:txBody>
      </p:sp>
    </p:spTree>
    <p:extLst>
      <p:ext uri="{BB962C8B-B14F-4D97-AF65-F5344CB8AC3E}">
        <p14:creationId xmlns:p14="http://schemas.microsoft.com/office/powerpoint/2010/main" val="3207707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4CF96519-F900-4A65-A0C7-353168FDE215}" type="datetimeFigureOut">
              <a:rPr lang="da-DK" smtClean="0"/>
              <a:t>12-11-2018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2058DD22-EFF5-4CD2-8105-0842B2ABE1CF}" type="slidenum">
              <a:rPr lang="da-DK" smtClean="0"/>
              <a:t>‹nr.›</a:t>
            </a:fld>
            <a:endParaRPr lang="da-DK"/>
          </a:p>
        </p:txBody>
      </p:sp>
    </p:spTree>
    <p:extLst>
      <p:ext uri="{BB962C8B-B14F-4D97-AF65-F5344CB8AC3E}">
        <p14:creationId xmlns:p14="http://schemas.microsoft.com/office/powerpoint/2010/main" val="743134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4CF96519-F900-4A65-A0C7-353168FDE215}" type="datetimeFigureOut">
              <a:rPr lang="da-DK" smtClean="0"/>
              <a:t>12-11-2018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2058DD22-EFF5-4CD2-8105-0842B2ABE1CF}" type="slidenum">
              <a:rPr lang="da-DK" smtClean="0"/>
              <a:t>‹nr.›</a:t>
            </a:fld>
            <a:endParaRPr lang="da-DK"/>
          </a:p>
        </p:txBody>
      </p:sp>
    </p:spTree>
    <p:extLst>
      <p:ext uri="{BB962C8B-B14F-4D97-AF65-F5344CB8AC3E}">
        <p14:creationId xmlns:p14="http://schemas.microsoft.com/office/powerpoint/2010/main" val="2014495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F96519-F900-4A65-A0C7-353168FDE215}" type="datetimeFigureOut">
              <a:rPr lang="da-DK" smtClean="0"/>
              <a:t>12-11-2018</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8DD22-EFF5-4CD2-8105-0842B2ABE1CF}" type="slidenum">
              <a:rPr lang="da-DK" smtClean="0"/>
              <a:t>‹nr.›</a:t>
            </a:fld>
            <a:endParaRPr lang="da-DK"/>
          </a:p>
        </p:txBody>
      </p:sp>
    </p:spTree>
    <p:extLst>
      <p:ext uri="{BB962C8B-B14F-4D97-AF65-F5344CB8AC3E}">
        <p14:creationId xmlns:p14="http://schemas.microsoft.com/office/powerpoint/2010/main" val="17751710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jpeg"/><Relationship Id="rId4" Type="http://schemas.openxmlformats.org/officeDocument/2006/relationships/image" Target="../media/image43.png"/><Relationship Id="rId9" Type="http://schemas.openxmlformats.org/officeDocument/2006/relationships/image" Target="../media/image48.png"/></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2.png"/><Relationship Id="rId7"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hyperlink" Target="https://www.google.dk/url?sa=i&amp;rct=j&amp;q=&amp;esrc=s&amp;source=imgres&amp;cd=&amp;cad=rja&amp;uact=8&amp;ved=2ahUKEwiDjafyn6veAhXLalAKHYfUBNYQjRx6BAgBEAU&amp;url=https://www.dyrenesbeskyttelse.dk/presserum&amp;psig=AOvVaw2m6y-8CU6dJ0Wx-NQJmSk2&amp;ust=1540888708117333" TargetMode="External"/><Relationship Id="rId10" Type="http://schemas.openxmlformats.org/officeDocument/2006/relationships/image" Target="../media/image55.png"/><Relationship Id="rId4" Type="http://schemas.openxmlformats.org/officeDocument/2006/relationships/image" Target="../media/image50.png"/><Relationship Id="rId9"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3rcenter.dk/typo3temp/GB/csm_3R-C.Symposium17.foto-KimGranli-19_f78d9be12c_7195eeda89.jpg" TargetMode="External"/><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5.jpeg"/><Relationship Id="rId3" Type="http://schemas.openxmlformats.org/officeDocument/2006/relationships/image" Target="../media/image11.jpeg"/><Relationship Id="rId21" Type="http://schemas.openxmlformats.org/officeDocument/2006/relationships/image" Target="../media/image28.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 Type="http://schemas.openxmlformats.org/officeDocument/2006/relationships/notesSlide" Target="../notesSlides/notesSlide4.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2.png"/><Relationship Id="rId9" Type="http://schemas.openxmlformats.org/officeDocument/2006/relationships/image" Target="../media/image16.jpeg"/><Relationship Id="rId14" Type="http://schemas.openxmlformats.org/officeDocument/2006/relationships/image" Target="../media/image21.png"/><Relationship Id="rId22"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2.jpeg"/><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2.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8.emf"/><Relationship Id="rId5" Type="http://schemas.openxmlformats.org/officeDocument/2006/relationships/oleObject" Target="../embeddings/oleObject1.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boks 2"/>
          <p:cNvSpPr txBox="1"/>
          <p:nvPr/>
        </p:nvSpPr>
        <p:spPr>
          <a:xfrm>
            <a:off x="3836761" y="6093296"/>
            <a:ext cx="5616624" cy="400110"/>
          </a:xfrm>
          <a:prstGeom prst="rect">
            <a:avLst/>
          </a:prstGeom>
          <a:noFill/>
        </p:spPr>
        <p:txBody>
          <a:bodyPr wrap="square" rtlCol="0">
            <a:spAutoFit/>
          </a:bodyPr>
          <a:lstStyle/>
          <a:p>
            <a:pPr algn="ctr"/>
            <a:r>
              <a:rPr lang="da-DK" sz="2000" dirty="0" smtClean="0">
                <a:solidFill>
                  <a:srgbClr val="6D6E71"/>
                </a:solidFill>
                <a:latin typeface="Arial" panose="020B0604020202020204" pitchFamily="34" charset="0"/>
                <a:cs typeface="Arial" panose="020B0604020202020204" pitchFamily="34" charset="0"/>
              </a:rPr>
              <a:t>Christine Nellemann, November 2018</a:t>
            </a:r>
            <a:endParaRPr lang="da-DK" sz="2000" dirty="0">
              <a:solidFill>
                <a:srgbClr val="6D6E71"/>
              </a:solidFill>
              <a:latin typeface="Arial" panose="020B0604020202020204" pitchFamily="34" charset="0"/>
              <a:cs typeface="Arial" panose="020B0604020202020204" pitchFamily="34" charset="0"/>
            </a:endParaRPr>
          </a:p>
        </p:txBody>
      </p:sp>
      <p:pic>
        <p:nvPicPr>
          <p:cNvPr id="7" name="Bille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980728"/>
            <a:ext cx="5976664" cy="3137370"/>
          </a:xfrm>
          <a:prstGeom prst="rect">
            <a:avLst/>
          </a:prstGeom>
        </p:spPr>
      </p:pic>
      <p:sp>
        <p:nvSpPr>
          <p:cNvPr id="4" name="Tekstboks 3"/>
          <p:cNvSpPr txBox="1"/>
          <p:nvPr/>
        </p:nvSpPr>
        <p:spPr>
          <a:xfrm>
            <a:off x="1619672" y="4500989"/>
            <a:ext cx="5976664" cy="446276"/>
          </a:xfrm>
          <a:prstGeom prst="rect">
            <a:avLst/>
          </a:prstGeom>
          <a:noFill/>
        </p:spPr>
        <p:txBody>
          <a:bodyPr wrap="square" rtlCol="0">
            <a:spAutoFit/>
          </a:bodyPr>
          <a:lstStyle/>
          <a:p>
            <a:pPr algn="ctr"/>
            <a:r>
              <a:rPr lang="da-DK" sz="2300" dirty="0" smtClean="0">
                <a:solidFill>
                  <a:srgbClr val="6D6E71"/>
                </a:solidFill>
                <a:latin typeface="Arial" panose="020B0604020202020204" pitchFamily="34" charset="0"/>
                <a:cs typeface="Arial" panose="020B0604020202020204" pitchFamily="34" charset="0"/>
              </a:rPr>
              <a:t>SOME ACHIEVEMENTS 2013 – 2018 </a:t>
            </a:r>
            <a:endParaRPr lang="da-DK" sz="2300" dirty="0">
              <a:solidFill>
                <a:srgbClr val="6D6E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5112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565597814"/>
              </p:ext>
            </p:extLst>
          </p:nvPr>
        </p:nvGraphicFramePr>
        <p:xfrm>
          <a:off x="539552" y="1484784"/>
          <a:ext cx="8280920"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boks 3"/>
          <p:cNvSpPr txBox="1"/>
          <p:nvPr/>
        </p:nvSpPr>
        <p:spPr>
          <a:xfrm>
            <a:off x="0" y="486138"/>
            <a:ext cx="9144000" cy="720000"/>
          </a:xfrm>
          <a:prstGeom prst="rect">
            <a:avLst/>
          </a:prstGeom>
          <a:solidFill>
            <a:srgbClr val="56CCE8"/>
          </a:solidFill>
        </p:spPr>
        <p:txBody>
          <a:bodyPr wrap="square" rtlCol="0">
            <a:spAutoFit/>
          </a:bodyPr>
          <a:lstStyle/>
          <a:p>
            <a:endParaRPr lang="da-DK" dirty="0" smtClean="0"/>
          </a:p>
          <a:p>
            <a:endParaRPr lang="da-DK" dirty="0"/>
          </a:p>
          <a:p>
            <a:endParaRPr lang="da-DK" dirty="0" smtClean="0"/>
          </a:p>
          <a:p>
            <a:endParaRPr lang="da-DK" dirty="0"/>
          </a:p>
          <a:p>
            <a:endParaRPr lang="da-DK" dirty="0" smtClean="0"/>
          </a:p>
          <a:p>
            <a:endParaRPr lang="da-DK" dirty="0"/>
          </a:p>
        </p:txBody>
      </p:sp>
      <p:sp>
        <p:nvSpPr>
          <p:cNvPr id="2" name="Titel 1"/>
          <p:cNvSpPr>
            <a:spLocks noGrp="1"/>
          </p:cNvSpPr>
          <p:nvPr>
            <p:ph type="title"/>
          </p:nvPr>
        </p:nvSpPr>
        <p:spPr>
          <a:xfrm>
            <a:off x="1042988" y="548481"/>
            <a:ext cx="7273428" cy="576263"/>
          </a:xfrm>
        </p:spPr>
        <p:txBody>
          <a:bodyPr>
            <a:noAutofit/>
          </a:bodyPr>
          <a:lstStyle/>
          <a:p>
            <a:r>
              <a:rPr lang="en-GB" sz="2400" dirty="0">
                <a:solidFill>
                  <a:schemeClr val="bg1"/>
                </a:solidFill>
              </a:rPr>
              <a:t>The Danish 3R-survey</a:t>
            </a:r>
            <a:endParaRPr lang="en-GB" sz="1200" dirty="0">
              <a:solidFill>
                <a:schemeClr val="bg1"/>
              </a:solidFill>
            </a:endParaRPr>
          </a:p>
        </p:txBody>
      </p:sp>
      <p:pic>
        <p:nvPicPr>
          <p:cNvPr id="8" name="Bille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553254"/>
            <a:ext cx="1080120" cy="566995"/>
          </a:xfrm>
          <a:prstGeom prst="rect">
            <a:avLst/>
          </a:prstGeom>
        </p:spPr>
      </p:pic>
    </p:spTree>
    <p:extLst>
      <p:ext uri="{BB962C8B-B14F-4D97-AF65-F5344CB8AC3E}">
        <p14:creationId xmlns:p14="http://schemas.microsoft.com/office/powerpoint/2010/main" val="2437362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a:off x="0" y="486138"/>
            <a:ext cx="9144000" cy="720000"/>
          </a:xfrm>
          <a:prstGeom prst="rect">
            <a:avLst/>
          </a:prstGeom>
          <a:solidFill>
            <a:srgbClr val="56CCE8"/>
          </a:solidFill>
        </p:spPr>
        <p:txBody>
          <a:bodyPr wrap="square" rtlCol="0">
            <a:spAutoFit/>
          </a:bodyPr>
          <a:lstStyle/>
          <a:p>
            <a:endParaRPr lang="da-DK" dirty="0" smtClean="0"/>
          </a:p>
          <a:p>
            <a:endParaRPr lang="da-DK" dirty="0"/>
          </a:p>
          <a:p>
            <a:endParaRPr lang="da-DK" dirty="0" smtClean="0"/>
          </a:p>
          <a:p>
            <a:endParaRPr lang="da-DK" dirty="0"/>
          </a:p>
          <a:p>
            <a:endParaRPr lang="da-DK" dirty="0" smtClean="0"/>
          </a:p>
          <a:p>
            <a:endParaRPr lang="da-DK" dirty="0"/>
          </a:p>
        </p:txBody>
      </p:sp>
      <p:sp>
        <p:nvSpPr>
          <p:cNvPr id="5" name="Titel 1"/>
          <p:cNvSpPr>
            <a:spLocks noGrp="1"/>
          </p:cNvSpPr>
          <p:nvPr>
            <p:ph type="title"/>
          </p:nvPr>
        </p:nvSpPr>
        <p:spPr>
          <a:xfrm>
            <a:off x="611560" y="548481"/>
            <a:ext cx="7273428" cy="576263"/>
          </a:xfrm>
        </p:spPr>
        <p:txBody>
          <a:bodyPr>
            <a:noAutofit/>
          </a:bodyPr>
          <a:lstStyle/>
          <a:p>
            <a:r>
              <a:rPr lang="en-US" sz="2400" dirty="0">
                <a:solidFill>
                  <a:schemeClr val="bg1"/>
                </a:solidFill>
              </a:rPr>
              <a:t>Replacement in animal research – a qualitative study of barriers and opportunities</a:t>
            </a:r>
            <a:endParaRPr lang="en-GB" sz="1200" dirty="0">
              <a:solidFill>
                <a:schemeClr val="bg1"/>
              </a:solidFill>
            </a:endParaRPr>
          </a:p>
        </p:txBody>
      </p:sp>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53254"/>
            <a:ext cx="1080120" cy="566995"/>
          </a:xfrm>
          <a:prstGeom prst="rect">
            <a:avLst/>
          </a:prstGeom>
        </p:spPr>
      </p:pic>
      <p:sp>
        <p:nvSpPr>
          <p:cNvPr id="7" name="Tekstboks 6"/>
          <p:cNvSpPr txBox="1"/>
          <p:nvPr/>
        </p:nvSpPr>
        <p:spPr>
          <a:xfrm>
            <a:off x="457200" y="2117755"/>
            <a:ext cx="8229600" cy="2585323"/>
          </a:xfrm>
          <a:prstGeom prst="rect">
            <a:avLst/>
          </a:prstGeom>
          <a:noFill/>
        </p:spPr>
        <p:txBody>
          <a:bodyPr wrap="square" rtlCol="0">
            <a:spAutoFit/>
          </a:bodyPr>
          <a:lstStyle/>
          <a:p>
            <a:pPr marL="285750" indent="-285750" algn="ctr">
              <a:buFont typeface="Arial" panose="020B0604020202020204" pitchFamily="34" charset="0"/>
              <a:buChar char="•"/>
            </a:pPr>
            <a:r>
              <a:rPr lang="en-US" dirty="0" smtClean="0">
                <a:solidFill>
                  <a:srgbClr val="6D6E71"/>
                </a:solidFill>
                <a:latin typeface="Arial" panose="020B0604020202020204" pitchFamily="34" charset="0"/>
                <a:cs typeface="Arial" panose="020B0604020202020204" pitchFamily="34" charset="0"/>
              </a:rPr>
              <a:t>Investigation of </a:t>
            </a:r>
            <a:r>
              <a:rPr lang="en-US" dirty="0">
                <a:solidFill>
                  <a:srgbClr val="6D6E71"/>
                </a:solidFill>
                <a:latin typeface="Arial" panose="020B0604020202020204" pitchFamily="34" charset="0"/>
                <a:cs typeface="Arial" panose="020B0604020202020204" pitchFamily="34" charset="0"/>
              </a:rPr>
              <a:t>the possibilities and challenges of implementing replacement on private and public research facilities using animals for scientific purposes. </a:t>
            </a:r>
            <a:endParaRPr lang="en-US" dirty="0" smtClean="0">
              <a:solidFill>
                <a:srgbClr val="6D6E7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endParaRPr lang="en-US" dirty="0">
              <a:solidFill>
                <a:srgbClr val="6D6E7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US" dirty="0" smtClean="0">
                <a:solidFill>
                  <a:srgbClr val="6D6E71"/>
                </a:solidFill>
                <a:latin typeface="Arial" panose="020B0604020202020204" pitchFamily="34" charset="0"/>
                <a:cs typeface="Arial" panose="020B0604020202020204" pitchFamily="34" charset="0"/>
              </a:rPr>
              <a:t>The </a:t>
            </a:r>
            <a:r>
              <a:rPr lang="en-US" dirty="0">
                <a:solidFill>
                  <a:srgbClr val="6D6E71"/>
                </a:solidFill>
                <a:latin typeface="Arial" panose="020B0604020202020204" pitchFamily="34" charset="0"/>
                <a:cs typeface="Arial" panose="020B0604020202020204" pitchFamily="34" charset="0"/>
              </a:rPr>
              <a:t>project </a:t>
            </a:r>
            <a:r>
              <a:rPr lang="en-US" dirty="0" smtClean="0">
                <a:solidFill>
                  <a:srgbClr val="6D6E71"/>
                </a:solidFill>
                <a:latin typeface="Arial" panose="020B0604020202020204" pitchFamily="34" charset="0"/>
                <a:cs typeface="Arial" panose="020B0604020202020204" pitchFamily="34" charset="0"/>
              </a:rPr>
              <a:t>focuses </a:t>
            </a:r>
            <a:r>
              <a:rPr lang="en-US" dirty="0">
                <a:solidFill>
                  <a:srgbClr val="6D6E71"/>
                </a:solidFill>
                <a:latin typeface="Arial" panose="020B0604020202020204" pitchFamily="34" charset="0"/>
                <a:cs typeface="Arial" panose="020B0604020202020204" pitchFamily="34" charset="0"/>
              </a:rPr>
              <a:t>on social and cultural aspects, attitude and level of knowledge impacting the implementation of replacement.</a:t>
            </a:r>
          </a:p>
          <a:p>
            <a:pPr marL="285750" indent="-285750" algn="ctr">
              <a:buFont typeface="Arial" panose="020B0604020202020204" pitchFamily="34" charset="0"/>
              <a:buChar char="•"/>
            </a:pPr>
            <a:endParaRPr lang="en-US" dirty="0">
              <a:solidFill>
                <a:srgbClr val="6D6E7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US" dirty="0">
                <a:solidFill>
                  <a:srgbClr val="6D6E71"/>
                </a:solidFill>
                <a:latin typeface="Arial" panose="020B0604020202020204" pitchFamily="34" charset="0"/>
                <a:cs typeface="Arial" panose="020B0604020202020204" pitchFamily="34" charset="0"/>
              </a:rPr>
              <a:t>The aim </a:t>
            </a:r>
            <a:r>
              <a:rPr lang="en-US" dirty="0" smtClean="0">
                <a:solidFill>
                  <a:srgbClr val="6D6E71"/>
                </a:solidFill>
                <a:latin typeface="Arial" panose="020B0604020202020204" pitchFamily="34" charset="0"/>
                <a:cs typeface="Arial" panose="020B0604020202020204" pitchFamily="34" charset="0"/>
              </a:rPr>
              <a:t>was </a:t>
            </a:r>
            <a:r>
              <a:rPr lang="en-US" dirty="0">
                <a:solidFill>
                  <a:srgbClr val="6D6E71"/>
                </a:solidFill>
                <a:latin typeface="Arial" panose="020B0604020202020204" pitchFamily="34" charset="0"/>
                <a:cs typeface="Arial" panose="020B0604020202020204" pitchFamily="34" charset="0"/>
              </a:rPr>
              <a:t>to clarify which factors impact </a:t>
            </a:r>
            <a:r>
              <a:rPr lang="en-US" dirty="0" smtClean="0">
                <a:solidFill>
                  <a:srgbClr val="6D6E71"/>
                </a:solidFill>
                <a:latin typeface="Arial" panose="020B0604020202020204" pitchFamily="34" charset="0"/>
                <a:cs typeface="Arial" panose="020B0604020202020204" pitchFamily="34" charset="0"/>
              </a:rPr>
              <a:t>the implementation </a:t>
            </a:r>
            <a:r>
              <a:rPr lang="en-US" dirty="0">
                <a:solidFill>
                  <a:srgbClr val="6D6E71"/>
                </a:solidFill>
                <a:latin typeface="Arial" panose="020B0604020202020204" pitchFamily="34" charset="0"/>
                <a:cs typeface="Arial" panose="020B0604020202020204" pitchFamily="34" charset="0"/>
              </a:rPr>
              <a:t>of replacement in Danish research communities using animals for scientific purposes.</a:t>
            </a:r>
          </a:p>
        </p:txBody>
      </p:sp>
    </p:spTree>
    <p:extLst>
      <p:ext uri="{BB962C8B-B14F-4D97-AF65-F5344CB8AC3E}">
        <p14:creationId xmlns:p14="http://schemas.microsoft.com/office/powerpoint/2010/main" val="3548505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a:off x="0" y="476752"/>
            <a:ext cx="9144000" cy="720000"/>
          </a:xfrm>
          <a:prstGeom prst="rect">
            <a:avLst/>
          </a:prstGeom>
          <a:solidFill>
            <a:srgbClr val="56CCE8"/>
          </a:solidFill>
        </p:spPr>
        <p:txBody>
          <a:bodyPr wrap="square" rtlCol="0">
            <a:spAutoFit/>
          </a:bodyPr>
          <a:lstStyle/>
          <a:p>
            <a:endParaRPr lang="da-DK" dirty="0" smtClean="0"/>
          </a:p>
          <a:p>
            <a:endParaRPr lang="da-DK" dirty="0"/>
          </a:p>
          <a:p>
            <a:endParaRPr lang="da-DK" dirty="0" smtClean="0"/>
          </a:p>
          <a:p>
            <a:endParaRPr lang="da-DK" dirty="0"/>
          </a:p>
          <a:p>
            <a:endParaRPr lang="da-DK" dirty="0" smtClean="0"/>
          </a:p>
          <a:p>
            <a:endParaRPr lang="da-DK" dirty="0"/>
          </a:p>
        </p:txBody>
      </p:sp>
      <p:sp>
        <p:nvSpPr>
          <p:cNvPr id="5" name="Titel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sz="2400" dirty="0" smtClean="0">
                <a:solidFill>
                  <a:schemeClr val="bg1"/>
                </a:solidFill>
                <a:latin typeface="Arial" panose="020B0604020202020204" pitchFamily="34" charset="0"/>
                <a:cs typeface="Arial" panose="020B0604020202020204" pitchFamily="34" charset="0"/>
              </a:rPr>
              <a:t>Meetings and </a:t>
            </a:r>
            <a:r>
              <a:rPr lang="da-DK" sz="2400" dirty="0">
                <a:solidFill>
                  <a:schemeClr val="bg1"/>
                </a:solidFill>
                <a:latin typeface="Arial" panose="020B0604020202020204" pitchFamily="34" charset="0"/>
                <a:cs typeface="Arial" panose="020B0604020202020204" pitchFamily="34" charset="0"/>
              </a:rPr>
              <a:t>C</a:t>
            </a:r>
            <a:r>
              <a:rPr lang="da-DK" sz="2400" dirty="0" smtClean="0">
                <a:solidFill>
                  <a:schemeClr val="bg1"/>
                </a:solidFill>
                <a:latin typeface="Arial" panose="020B0604020202020204" pitchFamily="34" charset="0"/>
                <a:cs typeface="Arial" panose="020B0604020202020204" pitchFamily="34" charset="0"/>
              </a:rPr>
              <a:t>onferences</a:t>
            </a:r>
            <a:endParaRPr lang="da-DK" sz="2400" dirty="0">
              <a:solidFill>
                <a:schemeClr val="bg1"/>
              </a:solidFill>
              <a:latin typeface="Arial" panose="020B0604020202020204" pitchFamily="34" charset="0"/>
              <a:cs typeface="Arial" panose="020B0604020202020204" pitchFamily="34" charset="0"/>
            </a:endParaRPr>
          </a:p>
        </p:txBody>
      </p:sp>
      <p:sp>
        <p:nvSpPr>
          <p:cNvPr id="3" name="Tekstboks 2"/>
          <p:cNvSpPr txBox="1"/>
          <p:nvPr/>
        </p:nvSpPr>
        <p:spPr>
          <a:xfrm>
            <a:off x="107504" y="1365731"/>
            <a:ext cx="8928992" cy="5447645"/>
          </a:xfrm>
          <a:prstGeom prst="rect">
            <a:avLst/>
          </a:prstGeom>
          <a:noFill/>
        </p:spPr>
        <p:txBody>
          <a:bodyPr wrap="square" rtlCol="0">
            <a:spAutoFit/>
          </a:bodyPr>
          <a:lstStyle/>
          <a:p>
            <a:r>
              <a:rPr lang="da-DK" sz="500" dirty="0">
                <a:latin typeface="Arial" panose="020B0604020202020204" pitchFamily="34" charset="0"/>
                <a:cs typeface="Arial" panose="020B0604020202020204" pitchFamily="34" charset="0"/>
              </a:rPr>
              <a:t>Måned og år	Dato:	Organisation:	Sted:	Deltagere / (kontaktperson):	Formål / Danmarks 3R-Centers mål:	Aftaler:	</a:t>
            </a:r>
            <a:r>
              <a:rPr lang="da-DK" sz="500" dirty="0" err="1">
                <a:latin typeface="Arial" panose="020B0604020202020204" pitchFamily="34" charset="0"/>
                <a:cs typeface="Arial" panose="020B0604020202020204" pitchFamily="34" charset="0"/>
              </a:rPr>
              <a:t>Opfølgening</a:t>
            </a:r>
            <a:r>
              <a:rPr lang="da-DK" sz="500" dirty="0">
                <a:latin typeface="Arial" panose="020B0604020202020204" pitchFamily="34" charset="0"/>
                <a:cs typeface="Arial" panose="020B0604020202020204" pitchFamily="34" charset="0"/>
              </a:rPr>
              <a:t> / initiativ:</a:t>
            </a:r>
          </a:p>
          <a:p>
            <a:r>
              <a:rPr lang="da-DK" sz="500" dirty="0">
                <a:latin typeface="Arial" panose="020B0604020202020204" pitchFamily="34" charset="0"/>
                <a:cs typeface="Arial" panose="020B0604020202020204" pitchFamily="34" charset="0"/>
              </a:rPr>
              <a:t>2017-10	3.-4. oktober	</a:t>
            </a:r>
            <a:r>
              <a:rPr lang="da-DK" sz="1400" dirty="0">
                <a:solidFill>
                  <a:srgbClr val="00BADE"/>
                </a:solidFill>
                <a:latin typeface="Arial" panose="020B0604020202020204" pitchFamily="34" charset="0"/>
                <a:cs typeface="Arial" panose="020B0604020202020204" pitchFamily="34" charset="0"/>
              </a:rPr>
              <a:t>DCAW / </a:t>
            </a:r>
            <a:r>
              <a:rPr lang="da-DK" sz="1400" dirty="0" err="1">
                <a:solidFill>
                  <a:srgbClr val="00BADE"/>
                </a:solidFill>
                <a:latin typeface="Arial" panose="020B0604020202020204" pitchFamily="34" charset="0"/>
                <a:cs typeface="Arial" panose="020B0604020202020204" pitchFamily="34" charset="0"/>
              </a:rPr>
              <a:t>NordCAW</a:t>
            </a:r>
            <a:r>
              <a:rPr lang="da-DK" sz="1400" dirty="0">
                <a:solidFill>
                  <a:srgbClr val="00BADE"/>
                </a:solidFill>
                <a:latin typeface="Arial" panose="020B0604020202020204" pitchFamily="34" charset="0"/>
                <a:cs typeface="Arial" panose="020B0604020202020204" pitchFamily="34" charset="0"/>
              </a:rPr>
              <a:t> </a:t>
            </a:r>
            <a:r>
              <a:rPr lang="da-DK" sz="500" dirty="0">
                <a:latin typeface="Arial" panose="020B0604020202020204" pitchFamily="34" charset="0"/>
                <a:cs typeface="Arial" panose="020B0604020202020204" pitchFamily="34" charset="0"/>
              </a:rPr>
              <a:t>	København	Tom Bengtsen, Louise Holm Parby, Rasmus Normann Nielsen	</a:t>
            </a:r>
            <a:r>
              <a:rPr lang="da-DK" sz="500" dirty="0" err="1">
                <a:latin typeface="Arial" panose="020B0604020202020204" pitchFamily="34" charset="0"/>
                <a:cs typeface="Arial" panose="020B0604020202020204" pitchFamily="34" charset="0"/>
              </a:rPr>
              <a:t>Vidensopdatering</a:t>
            </a:r>
            <a:r>
              <a:rPr lang="da-DK" sz="500" dirty="0">
                <a:latin typeface="Arial" panose="020B0604020202020204" pitchFamily="34" charset="0"/>
                <a:cs typeface="Arial" panose="020B0604020202020204" pitchFamily="34" charset="0"/>
              </a:rPr>
              <a:t>, netværk		</a:t>
            </a:r>
          </a:p>
          <a:p>
            <a:r>
              <a:rPr lang="da-DK" sz="500" dirty="0">
                <a:latin typeface="Arial" panose="020B0604020202020204" pitchFamily="34" charset="0"/>
                <a:cs typeface="Arial" panose="020B0604020202020204" pitchFamily="34" charset="0"/>
              </a:rPr>
              <a:t>2017-8	20.-24. august	</a:t>
            </a:r>
            <a:endParaRPr lang="da-DK" sz="500" dirty="0" smtClean="0">
              <a:latin typeface="Arial" panose="020B0604020202020204" pitchFamily="34" charset="0"/>
              <a:cs typeface="Arial" panose="020B0604020202020204" pitchFamily="34" charset="0"/>
            </a:endParaRPr>
          </a:p>
          <a:p>
            <a:endParaRPr lang="da-DK" sz="500" dirty="0">
              <a:solidFill>
                <a:srgbClr val="00BADE"/>
              </a:solidFill>
              <a:latin typeface="Arial" panose="020B0604020202020204" pitchFamily="34" charset="0"/>
              <a:cs typeface="Arial" panose="020B0604020202020204" pitchFamily="34" charset="0"/>
            </a:endParaRPr>
          </a:p>
          <a:p>
            <a:r>
              <a:rPr lang="da-DK" dirty="0" smtClean="0">
                <a:solidFill>
                  <a:srgbClr val="00BADE"/>
                </a:solidFill>
                <a:latin typeface="Arial" panose="020B0604020202020204" pitchFamily="34" charset="0"/>
                <a:cs typeface="Arial" panose="020B0604020202020204" pitchFamily="34" charset="0"/>
              </a:rPr>
              <a:t>10th </a:t>
            </a:r>
            <a:r>
              <a:rPr lang="da-DK" dirty="0">
                <a:solidFill>
                  <a:srgbClr val="00BADE"/>
                </a:solidFill>
                <a:latin typeface="Arial" panose="020B0604020202020204" pitchFamily="34" charset="0"/>
                <a:cs typeface="Arial" panose="020B0604020202020204" pitchFamily="34" charset="0"/>
              </a:rPr>
              <a:t>World </a:t>
            </a:r>
            <a:r>
              <a:rPr lang="da-DK" dirty="0" err="1">
                <a:solidFill>
                  <a:srgbClr val="00BADE"/>
                </a:solidFill>
                <a:latin typeface="Arial" panose="020B0604020202020204" pitchFamily="34" charset="0"/>
                <a:cs typeface="Arial" panose="020B0604020202020204" pitchFamily="34" charset="0"/>
              </a:rPr>
              <a:t>Congress</a:t>
            </a:r>
            <a:r>
              <a:rPr lang="da-DK" dirty="0">
                <a:solidFill>
                  <a:srgbClr val="00BADE"/>
                </a:solidFill>
                <a:latin typeface="Arial" panose="020B0604020202020204" pitchFamily="34" charset="0"/>
                <a:cs typeface="Arial" panose="020B0604020202020204" pitchFamily="34" charset="0"/>
              </a:rPr>
              <a:t> on Alternatives and Animals in the Life Sciences</a:t>
            </a:r>
            <a:r>
              <a:rPr lang="da-DK" sz="500" dirty="0">
                <a:latin typeface="Arial" panose="020B0604020202020204" pitchFamily="34" charset="0"/>
                <a:cs typeface="Arial" panose="020B0604020202020204" pitchFamily="34" charset="0"/>
              </a:rPr>
              <a:t>	Seattle	Adrian Smith, Erwin L. </a:t>
            </a:r>
            <a:r>
              <a:rPr lang="da-DK" sz="500" dirty="0" err="1">
                <a:latin typeface="Arial" panose="020B0604020202020204" pitchFamily="34" charset="0"/>
                <a:cs typeface="Arial" panose="020B0604020202020204" pitchFamily="34" charset="0"/>
              </a:rPr>
              <a:t>Roggen</a:t>
            </a:r>
            <a:r>
              <a:rPr lang="da-DK" sz="500" dirty="0">
                <a:latin typeface="Arial" panose="020B0604020202020204" pitchFamily="34" charset="0"/>
                <a:cs typeface="Arial" panose="020B0604020202020204" pitchFamily="34" charset="0"/>
              </a:rPr>
              <a:t>, Jan Lund Ottesen, Tom Bengtsen, Louise Holm Parby, Rasmus Normann Nielsen	</a:t>
            </a:r>
            <a:r>
              <a:rPr lang="da-DK" sz="500" dirty="0" err="1">
                <a:latin typeface="Arial" panose="020B0604020202020204" pitchFamily="34" charset="0"/>
                <a:cs typeface="Arial" panose="020B0604020202020204" pitchFamily="34" charset="0"/>
              </a:rPr>
              <a:t>Vidensopdatering</a:t>
            </a:r>
            <a:r>
              <a:rPr lang="da-DK" sz="500" dirty="0">
                <a:latin typeface="Arial" panose="020B0604020202020204" pitchFamily="34" charset="0"/>
                <a:cs typeface="Arial" panose="020B0604020202020204" pitchFamily="34" charset="0"/>
              </a:rPr>
              <a:t>, netværk		Planlagt møde med Svensk 3R-Center i forbindelse med dets åbning i november</a:t>
            </a:r>
          </a:p>
          <a:p>
            <a:r>
              <a:rPr lang="da-DK" sz="500" dirty="0">
                <a:latin typeface="Arial" panose="020B0604020202020204" pitchFamily="34" charset="0"/>
                <a:cs typeface="Arial" panose="020B0604020202020204" pitchFamily="34" charset="0"/>
              </a:rPr>
              <a:t>2017-6	30. maj-2.juni	</a:t>
            </a:r>
            <a:r>
              <a:rPr lang="da-DK" sz="500" dirty="0" err="1">
                <a:latin typeface="Arial" panose="020B0604020202020204" pitchFamily="34" charset="0"/>
                <a:cs typeface="Arial" panose="020B0604020202020204" pitchFamily="34" charset="0"/>
              </a:rPr>
              <a:t>Scandlas</a:t>
            </a:r>
            <a:r>
              <a:rPr lang="da-DK" sz="500" dirty="0">
                <a:latin typeface="Arial" panose="020B0604020202020204" pitchFamily="34" charset="0"/>
                <a:cs typeface="Arial" panose="020B0604020202020204" pitchFamily="34" charset="0"/>
              </a:rPr>
              <a:t>	København	Adrian Smith, Axel Kornerup Hansen, Jan Lund Ottesen, Tom Bengtsen, Louise Holm Parby, Kirsten Bayer Andersen	</a:t>
            </a:r>
            <a:r>
              <a:rPr lang="da-DK" sz="500" dirty="0" err="1">
                <a:latin typeface="Arial" panose="020B0604020202020204" pitchFamily="34" charset="0"/>
                <a:cs typeface="Arial" panose="020B0604020202020204" pitchFamily="34" charset="0"/>
              </a:rPr>
              <a:t>Vidensopdatering</a:t>
            </a:r>
            <a:r>
              <a:rPr lang="da-DK" sz="500" dirty="0">
                <a:latin typeface="Arial" panose="020B0604020202020204" pitchFamily="34" charset="0"/>
                <a:cs typeface="Arial" panose="020B0604020202020204" pitchFamily="34" charset="0"/>
              </a:rPr>
              <a:t>, netværk		</a:t>
            </a:r>
          </a:p>
          <a:p>
            <a:r>
              <a:rPr lang="da-DK" sz="500" dirty="0">
                <a:latin typeface="Arial" panose="020B0604020202020204" pitchFamily="34" charset="0"/>
                <a:cs typeface="Arial" panose="020B0604020202020204" pitchFamily="34" charset="0"/>
              </a:rPr>
              <a:t>2017-5	8.-9. maj	</a:t>
            </a:r>
            <a:r>
              <a:rPr lang="da-DK" sz="500" dirty="0" err="1">
                <a:latin typeface="Arial" panose="020B0604020202020204" pitchFamily="34" charset="0"/>
                <a:cs typeface="Arial" panose="020B0604020202020204" pitchFamily="34" charset="0"/>
              </a:rPr>
              <a:t>NordCAW</a:t>
            </a:r>
            <a:r>
              <a:rPr lang="da-DK" sz="500" dirty="0">
                <a:latin typeface="Arial" panose="020B0604020202020204" pitchFamily="34" charset="0"/>
                <a:cs typeface="Arial" panose="020B0604020202020204" pitchFamily="34" charset="0"/>
              </a:rPr>
              <a:t>	Tartu (Estland)	Tom Bengtsen, Rasmus Normann Nielsen	Indflydelse på udviklingen af regionale dyrevelfærdscentre. Videndeling på skandinavisk plan		</a:t>
            </a:r>
          </a:p>
          <a:p>
            <a:r>
              <a:rPr lang="da-DK" sz="500" dirty="0">
                <a:latin typeface="Arial" panose="020B0604020202020204" pitchFamily="34" charset="0"/>
                <a:cs typeface="Arial" panose="020B0604020202020204" pitchFamily="34" charset="0"/>
              </a:rPr>
              <a:t>2017-3	8. marts	</a:t>
            </a:r>
            <a:r>
              <a:rPr lang="da-DK" sz="500" dirty="0" smtClean="0">
                <a:latin typeface="Arial" panose="020B0604020202020204" pitchFamily="34" charset="0"/>
                <a:cs typeface="Arial" panose="020B0604020202020204" pitchFamily="34" charset="0"/>
              </a:rPr>
              <a:t>			</a:t>
            </a:r>
            <a:r>
              <a:rPr lang="da-DK" sz="1000" dirty="0" smtClean="0">
                <a:solidFill>
                  <a:srgbClr val="00BADE"/>
                </a:solidFill>
                <a:latin typeface="Arial" panose="020B0604020202020204" pitchFamily="34" charset="0"/>
                <a:cs typeface="Arial" panose="020B0604020202020204" pitchFamily="34" charset="0"/>
              </a:rPr>
              <a:t>NC3Rs</a:t>
            </a:r>
            <a:r>
              <a:rPr lang="da-DK" sz="500" dirty="0">
                <a:latin typeface="Arial" panose="020B0604020202020204" pitchFamily="34" charset="0"/>
                <a:cs typeface="Arial" panose="020B0604020202020204" pitchFamily="34" charset="0"/>
              </a:rPr>
              <a:t>	London	Tom Bengtsen	Netværk		</a:t>
            </a:r>
          </a:p>
          <a:p>
            <a:r>
              <a:rPr lang="da-DK" sz="500" dirty="0">
                <a:latin typeface="Arial" panose="020B0604020202020204" pitchFamily="34" charset="0"/>
                <a:cs typeface="Arial" panose="020B0604020202020204" pitchFamily="34" charset="0"/>
              </a:rPr>
              <a:t>2017-2	22. februar	</a:t>
            </a:r>
            <a:r>
              <a:rPr lang="da-DK" sz="500" dirty="0" err="1">
                <a:latin typeface="Arial" panose="020B0604020202020204" pitchFamily="34" charset="0"/>
                <a:cs typeface="Arial" panose="020B0604020202020204" pitchFamily="34" charset="0"/>
              </a:rPr>
              <a:t>Animpact</a:t>
            </a:r>
            <a:r>
              <a:rPr lang="da-DK" sz="500" dirty="0">
                <a:latin typeface="Arial" panose="020B0604020202020204" pitchFamily="34" charset="0"/>
                <a:cs typeface="Arial" panose="020B0604020202020204" pitchFamily="34" charset="0"/>
              </a:rPr>
              <a:t> </a:t>
            </a:r>
            <a:r>
              <a:rPr lang="da-DK" sz="500" dirty="0" err="1">
                <a:latin typeface="Arial" panose="020B0604020202020204" pitchFamily="34" charset="0"/>
                <a:cs typeface="Arial" panose="020B0604020202020204" pitchFamily="34" charset="0"/>
              </a:rPr>
              <a:t>Webinar</a:t>
            </a:r>
            <a:r>
              <a:rPr lang="da-DK" sz="500" dirty="0">
                <a:latin typeface="Arial" panose="020B0604020202020204" pitchFamily="34" charset="0"/>
                <a:cs typeface="Arial" panose="020B0604020202020204" pitchFamily="34" charset="0"/>
              </a:rPr>
              <a:t>	Online	Jan Lund Ottesen, Peter Bollen, Kirsten Bayer Andersen	</a:t>
            </a:r>
            <a:r>
              <a:rPr lang="da-DK" sz="500" dirty="0" err="1">
                <a:latin typeface="Arial" panose="020B0604020202020204" pitchFamily="34" charset="0"/>
                <a:cs typeface="Arial" panose="020B0604020202020204" pitchFamily="34" charset="0"/>
              </a:rPr>
              <a:t>Vidensopdatering</a:t>
            </a:r>
            <a:r>
              <a:rPr lang="da-DK" sz="500" dirty="0">
                <a:latin typeface="Arial" panose="020B0604020202020204" pitchFamily="34" charset="0"/>
                <a:cs typeface="Arial" panose="020B0604020202020204" pitchFamily="34" charset="0"/>
              </a:rPr>
              <a:t>		</a:t>
            </a:r>
          </a:p>
          <a:p>
            <a:r>
              <a:rPr lang="da-DK" sz="500" dirty="0">
                <a:latin typeface="Arial" panose="020B0604020202020204" pitchFamily="34" charset="0"/>
                <a:cs typeface="Arial" panose="020B0604020202020204" pitchFamily="34" charset="0"/>
              </a:rPr>
              <a:t>2016-12	8. december	ANIMPACT final </a:t>
            </a:r>
            <a:r>
              <a:rPr lang="da-DK" sz="500" dirty="0" err="1">
                <a:latin typeface="Arial" panose="020B0604020202020204" pitchFamily="34" charset="0"/>
                <a:cs typeface="Arial" panose="020B0604020202020204" pitchFamily="34" charset="0"/>
              </a:rPr>
              <a:t>conference</a:t>
            </a:r>
            <a:r>
              <a:rPr lang="da-DK" sz="500" dirty="0">
                <a:latin typeface="Arial" panose="020B0604020202020204" pitchFamily="34" charset="0"/>
                <a:cs typeface="Arial" panose="020B0604020202020204" pitchFamily="34" charset="0"/>
              </a:rPr>
              <a:t>	Bruxelles	Erwin L. </a:t>
            </a:r>
            <a:r>
              <a:rPr lang="da-DK" sz="500" dirty="0" err="1">
                <a:latin typeface="Arial" panose="020B0604020202020204" pitchFamily="34" charset="0"/>
                <a:cs typeface="Arial" panose="020B0604020202020204" pitchFamily="34" charset="0"/>
              </a:rPr>
              <a:t>Roggen</a:t>
            </a:r>
            <a:r>
              <a:rPr lang="da-DK" sz="500" dirty="0">
                <a:latin typeface="Arial" panose="020B0604020202020204" pitchFamily="34" charset="0"/>
                <a:cs typeface="Arial" panose="020B0604020202020204" pitchFamily="34" charset="0"/>
              </a:rPr>
              <a:t>, Tom Bengtsen			</a:t>
            </a:r>
            <a:r>
              <a:rPr lang="da-DK" sz="500" dirty="0" err="1">
                <a:latin typeface="Arial" panose="020B0604020202020204" pitchFamily="34" charset="0"/>
                <a:cs typeface="Arial" panose="020B0604020202020204" pitchFamily="34" charset="0"/>
              </a:rPr>
              <a:t>Webinar</a:t>
            </a:r>
            <a:r>
              <a:rPr lang="da-DK" sz="500" dirty="0">
                <a:latin typeface="Arial" panose="020B0604020202020204" pitchFamily="34" charset="0"/>
                <a:cs typeface="Arial" panose="020B0604020202020204" pitchFamily="34" charset="0"/>
              </a:rPr>
              <a:t> februar</a:t>
            </a:r>
          </a:p>
          <a:p>
            <a:r>
              <a:rPr lang="da-DK" sz="500" dirty="0" smtClean="0">
                <a:latin typeface="Arial" panose="020B0604020202020204" pitchFamily="34" charset="0"/>
                <a:cs typeface="Arial" panose="020B0604020202020204" pitchFamily="34" charset="0"/>
              </a:rPr>
              <a:t>2016-12</a:t>
            </a:r>
            <a:r>
              <a:rPr lang="da-DK" sz="1100" dirty="0" smtClean="0">
                <a:solidFill>
                  <a:srgbClr val="00BADE"/>
                </a:solidFill>
                <a:latin typeface="Arial" panose="020B0604020202020204" pitchFamily="34" charset="0"/>
                <a:cs typeface="Arial" panose="020B0604020202020204" pitchFamily="34" charset="0"/>
              </a:rPr>
              <a:t>EU </a:t>
            </a:r>
            <a:r>
              <a:rPr lang="da-DK" sz="1100" dirty="0">
                <a:solidFill>
                  <a:srgbClr val="00BADE"/>
                </a:solidFill>
                <a:latin typeface="Arial" panose="020B0604020202020204" pitchFamily="34" charset="0"/>
                <a:cs typeface="Arial" panose="020B0604020202020204" pitchFamily="34" charset="0"/>
              </a:rPr>
              <a:t>Kommissionen: Non-Animal </a:t>
            </a:r>
            <a:r>
              <a:rPr lang="da-DK" sz="1100" dirty="0" err="1">
                <a:solidFill>
                  <a:srgbClr val="00BADE"/>
                </a:solidFill>
                <a:latin typeface="Arial" panose="020B0604020202020204" pitchFamily="34" charset="0"/>
                <a:cs typeface="Arial" panose="020B0604020202020204" pitchFamily="34" charset="0"/>
              </a:rPr>
              <a:t>Approaches</a:t>
            </a:r>
            <a:r>
              <a:rPr lang="da-DK" sz="1100" dirty="0">
                <a:solidFill>
                  <a:srgbClr val="00BADE"/>
                </a:solidFill>
                <a:latin typeface="Arial" panose="020B0604020202020204" pitchFamily="34" charset="0"/>
                <a:cs typeface="Arial" panose="020B0604020202020204" pitchFamily="34" charset="0"/>
              </a:rPr>
              <a:t> - The </a:t>
            </a:r>
            <a:r>
              <a:rPr lang="da-DK" sz="1100" dirty="0" err="1">
                <a:solidFill>
                  <a:srgbClr val="00BADE"/>
                </a:solidFill>
                <a:latin typeface="Arial" panose="020B0604020202020204" pitchFamily="34" charset="0"/>
                <a:cs typeface="Arial" panose="020B0604020202020204" pitchFamily="34" charset="0"/>
              </a:rPr>
              <a:t>Way</a:t>
            </a:r>
            <a:r>
              <a:rPr lang="da-DK" sz="1100" dirty="0">
                <a:solidFill>
                  <a:srgbClr val="00BADE"/>
                </a:solidFill>
                <a:latin typeface="Arial" panose="020B0604020202020204" pitchFamily="34" charset="0"/>
                <a:cs typeface="Arial" panose="020B0604020202020204" pitchFamily="34" charset="0"/>
              </a:rPr>
              <a:t> Forward	Bruxelles</a:t>
            </a:r>
            <a:r>
              <a:rPr lang="da-DK" sz="500" dirty="0">
                <a:latin typeface="Arial" panose="020B0604020202020204" pitchFamily="34" charset="0"/>
                <a:cs typeface="Arial" panose="020B0604020202020204" pitchFamily="34" charset="0"/>
              </a:rPr>
              <a:t>	Lisbeth E. Knudsen,  Adrian Smith, Jan Lund Ottesen, Erwin L. </a:t>
            </a:r>
            <a:r>
              <a:rPr lang="da-DK" sz="500" dirty="0" err="1">
                <a:latin typeface="Arial" panose="020B0604020202020204" pitchFamily="34" charset="0"/>
                <a:cs typeface="Arial" panose="020B0604020202020204" pitchFamily="34" charset="0"/>
              </a:rPr>
              <a:t>Roggen</a:t>
            </a:r>
            <a:r>
              <a:rPr lang="da-DK" sz="500" dirty="0">
                <a:latin typeface="Arial" panose="020B0604020202020204" pitchFamily="34" charset="0"/>
                <a:cs typeface="Arial" panose="020B0604020202020204" pitchFamily="34" charset="0"/>
              </a:rPr>
              <a:t>, Tom Bengtsen, Kirsten Bayer Andersen	</a:t>
            </a:r>
            <a:r>
              <a:rPr lang="da-DK" sz="500" dirty="0" err="1">
                <a:latin typeface="Arial" panose="020B0604020202020204" pitchFamily="34" charset="0"/>
                <a:cs typeface="Arial" panose="020B0604020202020204" pitchFamily="34" charset="0"/>
              </a:rPr>
              <a:t>Vidensopdatering</a:t>
            </a:r>
            <a:r>
              <a:rPr lang="da-DK" sz="500" dirty="0">
                <a:latin typeface="Arial" panose="020B0604020202020204" pitchFamily="34" charset="0"/>
                <a:cs typeface="Arial" panose="020B0604020202020204" pitchFamily="34" charset="0"/>
              </a:rPr>
              <a:t> international </a:t>
            </a:r>
            <a:r>
              <a:rPr lang="da-DK" sz="500" dirty="0" smtClean="0">
                <a:latin typeface="Arial" panose="020B0604020202020204" pitchFamily="34" charset="0"/>
                <a:cs typeface="Arial" panose="020B0604020202020204" pitchFamily="34" charset="0"/>
              </a:rPr>
              <a:t>udvikling		Følge udviklingen / evt. nye EU-regler</a:t>
            </a:r>
          </a:p>
          <a:p>
            <a:r>
              <a:rPr lang="da-DK" sz="500" dirty="0" smtClean="0">
                <a:latin typeface="Arial" panose="020B0604020202020204" pitchFamily="34" charset="0"/>
                <a:cs typeface="Arial" panose="020B0604020202020204" pitchFamily="34" charset="0"/>
              </a:rPr>
              <a:t>2016-12	1. december 2016	</a:t>
            </a:r>
            <a:r>
              <a:rPr lang="da-DK" sz="500" dirty="0" err="1" smtClean="0">
                <a:solidFill>
                  <a:srgbClr val="00BADE"/>
                </a:solidFill>
                <a:latin typeface="Arial" panose="020B0604020202020204" pitchFamily="34" charset="0"/>
                <a:cs typeface="Arial" panose="020B0604020202020204" pitchFamily="34" charset="0"/>
              </a:rPr>
              <a:t>NordCAW</a:t>
            </a:r>
            <a:r>
              <a:rPr lang="da-DK" sz="500" dirty="0" smtClean="0">
                <a:latin typeface="Arial" panose="020B0604020202020204" pitchFamily="34" charset="0"/>
                <a:cs typeface="Arial" panose="020B0604020202020204" pitchFamily="34" charset="0"/>
              </a:rPr>
              <a:t>	Uppsala	Tom Bengtsen, Rasmus Normann Nielsen, Lise Tønner (Mats </a:t>
            </a:r>
            <a:r>
              <a:rPr lang="da-DK" sz="500" dirty="0" err="1" smtClean="0">
                <a:latin typeface="Arial" panose="020B0604020202020204" pitchFamily="34" charset="0"/>
                <a:cs typeface="Arial" panose="020B0604020202020204" pitchFamily="34" charset="0"/>
              </a:rPr>
              <a:t>Sjökvist</a:t>
            </a:r>
            <a:r>
              <a:rPr lang="da-DK" sz="500" dirty="0" smtClean="0">
                <a:latin typeface="Arial" panose="020B0604020202020204" pitchFamily="34" charset="0"/>
                <a:cs typeface="Arial" panose="020B0604020202020204" pitchFamily="34" charset="0"/>
              </a:rPr>
              <a:t>)	Indflydelse på udviklingen af regionale dyrevelfærdscentre. Videndeling på skandinavisk plan	Mulighed for afholdelse af </a:t>
            </a:r>
            <a:r>
              <a:rPr lang="da-DK" sz="500" dirty="0" err="1" smtClean="0">
                <a:latin typeface="Arial" panose="020B0604020202020204" pitchFamily="34" charset="0"/>
                <a:cs typeface="Arial" panose="020B0604020202020204" pitchFamily="34" charset="0"/>
              </a:rPr>
              <a:t>NordCAW</a:t>
            </a:r>
            <a:r>
              <a:rPr lang="da-DK" sz="500" dirty="0" smtClean="0">
                <a:latin typeface="Arial" panose="020B0604020202020204" pitchFamily="34" charset="0"/>
                <a:cs typeface="Arial" panose="020B0604020202020204" pitchFamily="34" charset="0"/>
              </a:rPr>
              <a:t> konference i DK i 2017	</a:t>
            </a:r>
          </a:p>
          <a:p>
            <a:r>
              <a:rPr lang="da-DK" sz="500" dirty="0" smtClean="0">
                <a:latin typeface="Arial" panose="020B0604020202020204" pitchFamily="34" charset="0"/>
                <a:cs typeface="Arial" panose="020B0604020202020204" pitchFamily="34" charset="0"/>
              </a:rPr>
              <a:t>2016-10</a:t>
            </a:r>
            <a:r>
              <a:rPr lang="da-DK" sz="500" dirty="0">
                <a:latin typeface="Arial" panose="020B0604020202020204" pitchFamily="34" charset="0"/>
                <a:cs typeface="Arial" panose="020B0604020202020204" pitchFamily="34" charset="0"/>
              </a:rPr>
              <a:t>	26. - 28. oktober 2016	</a:t>
            </a:r>
            <a:r>
              <a:rPr lang="da-DK" sz="500" dirty="0" smtClean="0">
                <a:latin typeface="Arial" panose="020B0604020202020204" pitchFamily="34" charset="0"/>
                <a:cs typeface="Arial" panose="020B0604020202020204" pitchFamily="34" charset="0"/>
              </a:rPr>
              <a:t>		</a:t>
            </a:r>
            <a:r>
              <a:rPr lang="da-DK" sz="1400" dirty="0" err="1" smtClean="0">
                <a:solidFill>
                  <a:srgbClr val="00BADE"/>
                </a:solidFill>
                <a:latin typeface="Arial" panose="020B0604020202020204" pitchFamily="34" charset="0"/>
                <a:cs typeface="Arial" panose="020B0604020202020204" pitchFamily="34" charset="0"/>
              </a:rPr>
              <a:t>Mattilsynet</a:t>
            </a:r>
            <a:r>
              <a:rPr lang="da-DK" sz="1400" dirty="0" smtClean="0">
                <a:solidFill>
                  <a:srgbClr val="00BADE"/>
                </a:solidFill>
                <a:latin typeface="Arial" panose="020B0604020202020204" pitchFamily="34" charset="0"/>
                <a:cs typeface="Arial" panose="020B0604020202020204" pitchFamily="34" charset="0"/>
              </a:rPr>
              <a:t> </a:t>
            </a:r>
            <a:r>
              <a:rPr lang="da-DK" sz="1400" dirty="0">
                <a:solidFill>
                  <a:srgbClr val="00BADE"/>
                </a:solidFill>
                <a:latin typeface="Arial" panose="020B0604020202020204" pitchFamily="34" charset="0"/>
                <a:cs typeface="Arial" panose="020B0604020202020204" pitchFamily="34" charset="0"/>
              </a:rPr>
              <a:t>(Norge)</a:t>
            </a:r>
            <a:r>
              <a:rPr lang="da-DK" sz="500" dirty="0">
                <a:latin typeface="Arial" panose="020B0604020202020204" pitchFamily="34" charset="0"/>
                <a:cs typeface="Arial" panose="020B0604020202020204" pitchFamily="34" charset="0"/>
              </a:rPr>
              <a:t>	Fødevarestyrelsen	Tom Bengtsen, Rasmus Normann Nielsen, Kirsten Bayer Andersen (Marianne </a:t>
            </a:r>
            <a:r>
              <a:rPr lang="da-DK" sz="500" dirty="0" err="1">
                <a:latin typeface="Arial" panose="020B0604020202020204" pitchFamily="34" charset="0"/>
                <a:cs typeface="Arial" panose="020B0604020202020204" pitchFamily="34" charset="0"/>
              </a:rPr>
              <a:t>Furnes</a:t>
            </a:r>
            <a:r>
              <a:rPr lang="da-DK" sz="500" dirty="0">
                <a:latin typeface="Arial" panose="020B0604020202020204" pitchFamily="34" charset="0"/>
                <a:cs typeface="Arial" panose="020B0604020202020204" pitchFamily="34" charset="0"/>
              </a:rPr>
              <a:t>)	Formidling af centerets arbejde og opbygning med henblik på fremtidigt samarbejde	Norge vil implementere EU-direktivet og i den sammenhæng også iværksætte 3R-aktiviter i form at Nationalt udvalg / 3R-center	løbende kontakt og opfølgning</a:t>
            </a:r>
          </a:p>
          <a:p>
            <a:r>
              <a:rPr lang="da-DK" sz="500" dirty="0">
                <a:latin typeface="Arial" panose="020B0604020202020204" pitchFamily="34" charset="0"/>
                <a:cs typeface="Arial" panose="020B0604020202020204" pitchFamily="34" charset="0"/>
              </a:rPr>
              <a:t>2016-09	5.-6. september 2016	Møde vedr. forskningsstøtte	Bruxelles	Adrian Smith, Louise Holm Parby (NC3R´s)	Workshop med forskningsfonde om øget fokus på 3R ved tildeling af støtte	Arbejde videre med dette emne på dansk niveau	</a:t>
            </a:r>
          </a:p>
          <a:p>
            <a:r>
              <a:rPr lang="da-DK" sz="500" dirty="0">
                <a:latin typeface="Arial" panose="020B0604020202020204" pitchFamily="34" charset="0"/>
                <a:cs typeface="Arial" panose="020B0604020202020204" pitchFamily="34" charset="0"/>
              </a:rPr>
              <a:t>2016-09	1.-2. september 2016	Formøde </a:t>
            </a:r>
            <a:r>
              <a:rPr lang="da-DK" sz="500" dirty="0" err="1">
                <a:latin typeface="Arial" panose="020B0604020202020204" pitchFamily="34" charset="0"/>
                <a:cs typeface="Arial" panose="020B0604020202020204" pitchFamily="34" charset="0"/>
              </a:rPr>
              <a:t>NordCAW</a:t>
            </a:r>
            <a:r>
              <a:rPr lang="da-DK" sz="500" dirty="0">
                <a:latin typeface="Arial" panose="020B0604020202020204" pitchFamily="34" charset="0"/>
                <a:cs typeface="Arial" panose="020B0604020202020204" pitchFamily="34" charset="0"/>
              </a:rPr>
              <a:t>	Uppsala	Lise Tønner (Mats </a:t>
            </a:r>
            <a:r>
              <a:rPr lang="da-DK" sz="500" dirty="0" err="1">
                <a:latin typeface="Arial" panose="020B0604020202020204" pitchFamily="34" charset="0"/>
                <a:cs typeface="Arial" panose="020B0604020202020204" pitchFamily="34" charset="0"/>
              </a:rPr>
              <a:t>Sjökvist</a:t>
            </a:r>
            <a:r>
              <a:rPr lang="da-DK" sz="500" dirty="0">
                <a:latin typeface="Arial" panose="020B0604020202020204" pitchFamily="34" charset="0"/>
                <a:cs typeface="Arial" panose="020B0604020202020204" pitchFamily="34" charset="0"/>
              </a:rPr>
              <a:t>)	Forberedelse af </a:t>
            </a:r>
            <a:r>
              <a:rPr lang="da-DK" sz="500" dirty="0" err="1">
                <a:latin typeface="Arial" panose="020B0604020202020204" pitchFamily="34" charset="0"/>
                <a:cs typeface="Arial" panose="020B0604020202020204" pitchFamily="34" charset="0"/>
              </a:rPr>
              <a:t>NordCAW</a:t>
            </a:r>
            <a:r>
              <a:rPr lang="da-DK" sz="500" dirty="0">
                <a:latin typeface="Arial" panose="020B0604020202020204" pitchFamily="34" charset="0"/>
                <a:cs typeface="Arial" panose="020B0604020202020204" pitchFamily="34" charset="0"/>
              </a:rPr>
              <a:t> konference i december.	VID finansierer turen, men 3R-deltager i konferencen	</a:t>
            </a:r>
          </a:p>
          <a:p>
            <a:r>
              <a:rPr lang="da-DK" sz="500" dirty="0">
                <a:latin typeface="Arial" panose="020B0604020202020204" pitchFamily="34" charset="0"/>
                <a:cs typeface="Arial" panose="020B0604020202020204" pitchFamily="34" charset="0"/>
              </a:rPr>
              <a:t>2016-08	24.-27. august 2016	</a:t>
            </a:r>
            <a:r>
              <a:rPr lang="da-DK" sz="500" dirty="0" smtClean="0">
                <a:latin typeface="Arial" panose="020B0604020202020204" pitchFamily="34" charset="0"/>
                <a:cs typeface="Arial" panose="020B0604020202020204" pitchFamily="34" charset="0"/>
              </a:rPr>
              <a:t>					</a:t>
            </a:r>
            <a:r>
              <a:rPr lang="da-DK" sz="2000" dirty="0" smtClean="0">
                <a:solidFill>
                  <a:srgbClr val="00BADE"/>
                </a:solidFill>
                <a:latin typeface="Arial" panose="020B0604020202020204" pitchFamily="34" charset="0"/>
                <a:cs typeface="Arial" panose="020B0604020202020204" pitchFamily="34" charset="0"/>
              </a:rPr>
              <a:t>EUSAAT</a:t>
            </a:r>
            <a:r>
              <a:rPr lang="da-DK" sz="500" dirty="0">
                <a:latin typeface="Arial" panose="020B0604020202020204" pitchFamily="34" charset="0"/>
                <a:cs typeface="Arial" panose="020B0604020202020204" pitchFamily="34" charset="0"/>
              </a:rPr>
              <a:t>	</a:t>
            </a:r>
            <a:r>
              <a:rPr lang="da-DK" sz="500" dirty="0" err="1">
                <a:latin typeface="Arial" panose="020B0604020202020204" pitchFamily="34" charset="0"/>
                <a:cs typeface="Arial" panose="020B0604020202020204" pitchFamily="34" charset="0"/>
              </a:rPr>
              <a:t>Linz</a:t>
            </a:r>
            <a:r>
              <a:rPr lang="da-DK" sz="500" dirty="0">
                <a:latin typeface="Arial" panose="020B0604020202020204" pitchFamily="34" charset="0"/>
                <a:cs typeface="Arial" panose="020B0604020202020204" pitchFamily="34" charset="0"/>
              </a:rPr>
              <a:t>	Adrian Smith, Rasmus Normann Nielsen, Louise Holm Parby	Poster om Danmarks 3R-center, vidensdeling, netværk	Birgitte Kousholt, AU deltog med støtte fra 3R-center for at præsentere succes med dyrevelfærdsorgan. Aftale med EU-kommissionen	</a:t>
            </a:r>
          </a:p>
          <a:p>
            <a:r>
              <a:rPr lang="da-DK" sz="500" dirty="0" smtClean="0">
                <a:latin typeface="Arial" panose="020B0604020202020204" pitchFamily="34" charset="0"/>
                <a:cs typeface="Arial" panose="020B0604020202020204" pitchFamily="34" charset="0"/>
              </a:rPr>
              <a:t>2016-08</a:t>
            </a:r>
            <a:r>
              <a:rPr lang="da-DK" sz="1000" dirty="0" smtClean="0">
                <a:solidFill>
                  <a:srgbClr val="00BADE"/>
                </a:solidFill>
                <a:latin typeface="Arial" panose="020B0604020202020204" pitchFamily="34" charset="0"/>
                <a:cs typeface="Arial" panose="020B0604020202020204" pitchFamily="34" charset="0"/>
              </a:rPr>
              <a:t>"EEMGS3R-tema </a:t>
            </a:r>
            <a:r>
              <a:rPr lang="da-DK" sz="1000" dirty="0">
                <a:solidFill>
                  <a:srgbClr val="00BADE"/>
                </a:solidFill>
                <a:latin typeface="Arial" panose="020B0604020202020204" pitchFamily="34" charset="0"/>
                <a:cs typeface="Arial" panose="020B0604020202020204" pitchFamily="34" charset="0"/>
              </a:rPr>
              <a:t>/ ECOPA"</a:t>
            </a:r>
            <a:r>
              <a:rPr lang="da-DK" sz="500" dirty="0">
                <a:latin typeface="Arial" panose="020B0604020202020204" pitchFamily="34" charset="0"/>
                <a:cs typeface="Arial" panose="020B0604020202020204" pitchFamily="34" charset="0"/>
              </a:rPr>
              <a:t>	København	Lisbeth E Knudsen, Tom Bengtsen	Økonomisk samarbejde / poster om 3R-centeret hele ugen - Vidensdeling, netværk	Kontakt til INERIS / Frankrig vedr. 3R-initiativer i Danmark	</a:t>
            </a:r>
          </a:p>
          <a:p>
            <a:r>
              <a:rPr lang="da-DK" sz="500" dirty="0">
                <a:latin typeface="Arial" panose="020B0604020202020204" pitchFamily="34" charset="0"/>
                <a:cs typeface="Arial" panose="020B0604020202020204" pitchFamily="34" charset="0"/>
              </a:rPr>
              <a:t>2016-06	16-17. juni. 2016	</a:t>
            </a:r>
            <a:r>
              <a:rPr lang="da-DK" sz="1400" dirty="0">
                <a:solidFill>
                  <a:srgbClr val="00BADE"/>
                </a:solidFill>
                <a:latin typeface="Arial" panose="020B0604020202020204" pitchFamily="34" charset="0"/>
                <a:cs typeface="Arial" panose="020B0604020202020204" pitchFamily="34" charset="0"/>
              </a:rPr>
              <a:t>RSPCA International Meeting: Focus on </a:t>
            </a:r>
            <a:r>
              <a:rPr lang="da-DK" sz="1400" dirty="0" err="1">
                <a:solidFill>
                  <a:srgbClr val="00BADE"/>
                </a:solidFill>
                <a:latin typeface="Arial" panose="020B0604020202020204" pitchFamily="34" charset="0"/>
                <a:cs typeface="Arial" panose="020B0604020202020204" pitchFamily="34" charset="0"/>
              </a:rPr>
              <a:t>severe</a:t>
            </a:r>
            <a:r>
              <a:rPr lang="da-DK" sz="1400" dirty="0">
                <a:solidFill>
                  <a:srgbClr val="00BADE"/>
                </a:solidFill>
                <a:latin typeface="Arial" panose="020B0604020202020204" pitchFamily="34" charset="0"/>
                <a:cs typeface="Arial" panose="020B0604020202020204" pitchFamily="34" charset="0"/>
              </a:rPr>
              <a:t> </a:t>
            </a:r>
            <a:r>
              <a:rPr lang="da-DK" sz="1400" dirty="0" err="1">
                <a:solidFill>
                  <a:srgbClr val="00BADE"/>
                </a:solidFill>
                <a:latin typeface="Arial" panose="020B0604020202020204" pitchFamily="34" charset="0"/>
                <a:cs typeface="Arial" panose="020B0604020202020204" pitchFamily="34" charset="0"/>
              </a:rPr>
              <a:t>suffering</a:t>
            </a:r>
            <a:r>
              <a:rPr lang="da-DK" sz="500" dirty="0">
                <a:latin typeface="Arial" panose="020B0604020202020204" pitchFamily="34" charset="0"/>
                <a:cs typeface="Arial" panose="020B0604020202020204" pitchFamily="34" charset="0"/>
              </a:rPr>
              <a:t>	Bruxelles	Peter Bollen, Jan Lund Ottesen	Præsentation af Danmarks 3R-Center. Vidensdeling, netværk		</a:t>
            </a:r>
          </a:p>
          <a:p>
            <a:r>
              <a:rPr lang="da-DK" sz="500" dirty="0">
                <a:latin typeface="Arial" panose="020B0604020202020204" pitchFamily="34" charset="0"/>
                <a:cs typeface="Arial" panose="020B0604020202020204" pitchFamily="34" charset="0"/>
              </a:rPr>
              <a:t>2016-06	13-16. juni. 2016	</a:t>
            </a:r>
            <a:r>
              <a:rPr lang="da-DK" sz="1100" dirty="0">
                <a:solidFill>
                  <a:srgbClr val="00BADE"/>
                </a:solidFill>
                <a:latin typeface="Arial" panose="020B0604020202020204" pitchFamily="34" charset="0"/>
                <a:cs typeface="Arial" panose="020B0604020202020204" pitchFamily="34" charset="0"/>
              </a:rPr>
              <a:t>FELASA kongres</a:t>
            </a:r>
            <a:r>
              <a:rPr lang="da-DK" sz="500" dirty="0">
                <a:latin typeface="Arial" panose="020B0604020202020204" pitchFamily="34" charset="0"/>
                <a:cs typeface="Arial" panose="020B0604020202020204" pitchFamily="34" charset="0"/>
              </a:rPr>
              <a:t>	Bruxelles	Peter Bollen, Erwin L. </a:t>
            </a:r>
            <a:r>
              <a:rPr lang="da-DK" sz="500" dirty="0" err="1">
                <a:latin typeface="Arial" panose="020B0604020202020204" pitchFamily="34" charset="0"/>
                <a:cs typeface="Arial" panose="020B0604020202020204" pitchFamily="34" charset="0"/>
              </a:rPr>
              <a:t>Roggen</a:t>
            </a:r>
            <a:r>
              <a:rPr lang="da-DK" sz="500" dirty="0">
                <a:latin typeface="Arial" panose="020B0604020202020204" pitchFamily="34" charset="0"/>
                <a:cs typeface="Arial" panose="020B0604020202020204" pitchFamily="34" charset="0"/>
              </a:rPr>
              <a:t>, Jan Lund Ottesen, Adrian Smith, Jesper Lassen, Tom Bengtsen, Kirsten Bayer Andersen	</a:t>
            </a:r>
            <a:r>
              <a:rPr lang="da-DK" sz="500" dirty="0" err="1">
                <a:latin typeface="Arial" panose="020B0604020202020204" pitchFamily="34" charset="0"/>
                <a:cs typeface="Arial" panose="020B0604020202020204" pitchFamily="34" charset="0"/>
              </a:rPr>
              <a:t>Vidensopdatering</a:t>
            </a:r>
            <a:r>
              <a:rPr lang="da-DK" sz="500" dirty="0">
                <a:latin typeface="Arial" panose="020B0604020202020204" pitchFamily="34" charset="0"/>
                <a:cs typeface="Arial" panose="020B0604020202020204" pitchFamily="34" charset="0"/>
              </a:rPr>
              <a:t>, inspiration, netværk, præsentation af Danmarks 3R-Center samt af 3R undersøgelsen	Præsentation af dansk dyrevelfærdsorgan på EUSAAT 2016. Kontakt med kommende belgisk 3R-Center	Analyse og beskrivelse af Danmarks 3R-center sendt til Belgien</a:t>
            </a:r>
          </a:p>
          <a:p>
            <a:r>
              <a:rPr lang="da-DK" sz="500" dirty="0">
                <a:latin typeface="Arial" panose="020B0604020202020204" pitchFamily="34" charset="0"/>
                <a:cs typeface="Arial" panose="020B0604020202020204" pitchFamily="34" charset="0"/>
              </a:rPr>
              <a:t>2016-05	31. maj-1. juni 2016	EURL-ECVAM - EU 3R-Centre	</a:t>
            </a:r>
            <a:r>
              <a:rPr lang="da-DK" sz="500" dirty="0" err="1">
                <a:latin typeface="Arial" panose="020B0604020202020204" pitchFamily="34" charset="0"/>
                <a:cs typeface="Arial" panose="020B0604020202020204" pitchFamily="34" charset="0"/>
              </a:rPr>
              <a:t>Ispra</a:t>
            </a:r>
            <a:r>
              <a:rPr lang="da-DK" sz="500" dirty="0">
                <a:latin typeface="Arial" panose="020B0604020202020204" pitchFamily="34" charset="0"/>
                <a:cs typeface="Arial" panose="020B0604020202020204" pitchFamily="34" charset="0"/>
              </a:rPr>
              <a:t>	Axel Kornerup Hansen, Adrian Smith, Tom Bengtsen (Maurice </a:t>
            </a:r>
            <a:r>
              <a:rPr lang="da-DK" sz="500" dirty="0" err="1">
                <a:latin typeface="Arial" panose="020B0604020202020204" pitchFamily="34" charset="0"/>
                <a:cs typeface="Arial" panose="020B0604020202020204" pitchFamily="34" charset="0"/>
              </a:rPr>
              <a:t>Whelan</a:t>
            </a:r>
            <a:r>
              <a:rPr lang="da-DK" sz="500" dirty="0">
                <a:latin typeface="Arial" panose="020B0604020202020204" pitchFamily="34" charset="0"/>
                <a:cs typeface="Arial" panose="020B0604020202020204" pitchFamily="34" charset="0"/>
              </a:rPr>
              <a:t>)	2. møde ved etablering af samarbejde mellem europæiske 3R-Centre	Præsentation af resultater i 2015 / 2016. Forslag om etablering af formelt samarbejde.	EU – kommissionen gennemfører en profilanalyse af alle centre for at dokumentere åbenlyse samarbejdsmuligheder</a:t>
            </a:r>
          </a:p>
          <a:p>
            <a:r>
              <a:rPr lang="da-DK" sz="500" dirty="0">
                <a:latin typeface="Arial" panose="020B0604020202020204" pitchFamily="34" charset="0"/>
                <a:cs typeface="Arial" panose="020B0604020202020204" pitchFamily="34" charset="0"/>
              </a:rPr>
              <a:t>2016-03	Marts. 2016	</a:t>
            </a:r>
            <a:r>
              <a:rPr lang="da-DK" sz="500" dirty="0" smtClean="0">
                <a:latin typeface="Arial" panose="020B0604020202020204" pitchFamily="34" charset="0"/>
                <a:cs typeface="Arial" panose="020B0604020202020204" pitchFamily="34" charset="0"/>
              </a:rPr>
              <a:t>NC3Rs </a:t>
            </a:r>
            <a:r>
              <a:rPr lang="da-DK" sz="500" dirty="0" err="1">
                <a:latin typeface="Arial" panose="020B0604020202020204" pitchFamily="34" charset="0"/>
                <a:cs typeface="Arial" panose="020B0604020202020204" pitchFamily="34" charset="0"/>
              </a:rPr>
              <a:t>prize</a:t>
            </a:r>
            <a:r>
              <a:rPr lang="da-DK" sz="500" dirty="0">
                <a:latin typeface="Arial" panose="020B0604020202020204" pitchFamily="34" charset="0"/>
                <a:cs typeface="Arial" panose="020B0604020202020204" pitchFamily="34" charset="0"/>
              </a:rPr>
              <a:t> event og besøg	London	Tom Bengtsen, Louise Bjørn Brønden (Vicky Robinson)	Inspiration og samarbejde om initiativer som DK3R kan bruge/udvikle/kopiere	Aftale om udnyttelse og promovering af NC3R initiativer; CRACK-IT (særligt solutions), ARRIVE, EDA </a:t>
            </a:r>
            <a:r>
              <a:rPr lang="da-DK" sz="500" dirty="0" err="1">
                <a:latin typeface="Arial" panose="020B0604020202020204" pitchFamily="34" charset="0"/>
                <a:cs typeface="Arial" panose="020B0604020202020204" pitchFamily="34" charset="0"/>
              </a:rPr>
              <a:t>grimace</a:t>
            </a:r>
            <a:r>
              <a:rPr lang="da-DK" sz="500" dirty="0">
                <a:latin typeface="Arial" panose="020B0604020202020204" pitchFamily="34" charset="0"/>
                <a:cs typeface="Arial" panose="020B0604020202020204" pitchFamily="34" charset="0"/>
              </a:rPr>
              <a:t> </a:t>
            </a:r>
            <a:r>
              <a:rPr lang="da-DK" sz="500" dirty="0" err="1">
                <a:latin typeface="Arial" panose="020B0604020202020204" pitchFamily="34" charset="0"/>
                <a:cs typeface="Arial" panose="020B0604020202020204" pitchFamily="34" charset="0"/>
              </a:rPr>
              <a:t>scales</a:t>
            </a:r>
            <a:r>
              <a:rPr lang="da-DK" sz="500" dirty="0">
                <a:latin typeface="Arial" panose="020B0604020202020204" pitchFamily="34" charset="0"/>
                <a:cs typeface="Arial" panose="020B0604020202020204" pitchFamily="34" charset="0"/>
              </a:rPr>
              <a:t> - Vurdering af ansøgninger //håndtering af fondsmidler	Bestille materiale til brug ved konferencer etc. - Tage kontakt til Natalie vedr. EDA, som skal gribes rigtigt an - Ok at kontakte Emily </a:t>
            </a:r>
            <a:r>
              <a:rPr lang="da-DK" sz="500" dirty="0" err="1">
                <a:latin typeface="Arial" panose="020B0604020202020204" pitchFamily="34" charset="0"/>
                <a:cs typeface="Arial" panose="020B0604020202020204" pitchFamily="34" charset="0"/>
              </a:rPr>
              <a:t>mhp</a:t>
            </a:r>
            <a:r>
              <a:rPr lang="da-DK" sz="500" dirty="0">
                <a:latin typeface="Arial" panose="020B0604020202020204" pitchFamily="34" charset="0"/>
                <a:cs typeface="Arial" panose="020B0604020202020204" pitchFamily="34" charset="0"/>
              </a:rPr>
              <a:t>. yderligere info </a:t>
            </a:r>
            <a:r>
              <a:rPr lang="da-DK" sz="500" dirty="0" err="1">
                <a:latin typeface="Arial" panose="020B0604020202020204" pitchFamily="34" charset="0"/>
                <a:cs typeface="Arial" panose="020B0604020202020204" pitchFamily="34" charset="0"/>
              </a:rPr>
              <a:t>omkr</a:t>
            </a:r>
            <a:r>
              <a:rPr lang="da-DK" sz="500" dirty="0">
                <a:latin typeface="Arial" panose="020B0604020202020204" pitchFamily="34" charset="0"/>
                <a:cs typeface="Arial" panose="020B0604020202020204" pitchFamily="34" charset="0"/>
              </a:rPr>
              <a:t> sociale medier etc.</a:t>
            </a:r>
          </a:p>
          <a:p>
            <a:r>
              <a:rPr lang="da-DK" sz="500" dirty="0" smtClean="0">
                <a:latin typeface="Arial" panose="020B0604020202020204" pitchFamily="34" charset="0"/>
                <a:cs typeface="Arial" panose="020B0604020202020204" pitchFamily="34" charset="0"/>
              </a:rPr>
              <a:t>2015-11</a:t>
            </a:r>
            <a:r>
              <a:rPr lang="da-DK" sz="1100" dirty="0" smtClean="0">
                <a:solidFill>
                  <a:srgbClr val="00BADE"/>
                </a:solidFill>
                <a:latin typeface="Arial" panose="020B0604020202020204" pitchFamily="34" charset="0"/>
                <a:cs typeface="Arial" panose="020B0604020202020204" pitchFamily="34" charset="0"/>
              </a:rPr>
              <a:t>NORDCaw </a:t>
            </a:r>
            <a:r>
              <a:rPr lang="da-DK" sz="1100" dirty="0">
                <a:solidFill>
                  <a:srgbClr val="00BADE"/>
                </a:solidFill>
                <a:latin typeface="Arial" panose="020B0604020202020204" pitchFamily="34" charset="0"/>
                <a:cs typeface="Arial" panose="020B0604020202020204" pitchFamily="34" charset="0"/>
              </a:rPr>
              <a:t>konference om kommunikation af dyrevelfærd, herunder forsøgsdyr</a:t>
            </a:r>
            <a:r>
              <a:rPr lang="da-DK" sz="500" dirty="0">
                <a:latin typeface="Arial" panose="020B0604020202020204" pitchFamily="34" charset="0"/>
                <a:cs typeface="Arial" panose="020B0604020202020204" pitchFamily="34" charset="0"/>
              </a:rPr>
              <a:t>	</a:t>
            </a:r>
            <a:r>
              <a:rPr lang="da-DK" sz="1000" dirty="0">
                <a:solidFill>
                  <a:srgbClr val="00BADE"/>
                </a:solidFill>
                <a:latin typeface="Arial" panose="020B0604020202020204" pitchFamily="34" charset="0"/>
                <a:cs typeface="Arial" panose="020B0604020202020204" pitchFamily="34" charset="0"/>
              </a:rPr>
              <a:t>Uppsala</a:t>
            </a:r>
            <a:r>
              <a:rPr lang="da-DK" sz="500" dirty="0">
                <a:latin typeface="Arial" panose="020B0604020202020204" pitchFamily="34" charset="0"/>
                <a:cs typeface="Arial" panose="020B0604020202020204" pitchFamily="34" charset="0"/>
              </a:rPr>
              <a:t>	Tom Bengtsen (Mats </a:t>
            </a:r>
            <a:r>
              <a:rPr lang="da-DK" sz="500" dirty="0" err="1">
                <a:latin typeface="Arial" panose="020B0604020202020204" pitchFamily="34" charset="0"/>
                <a:cs typeface="Arial" panose="020B0604020202020204" pitchFamily="34" charset="0"/>
              </a:rPr>
              <a:t>Sjöquist</a:t>
            </a:r>
            <a:r>
              <a:rPr lang="da-DK" sz="500" dirty="0">
                <a:latin typeface="Arial" panose="020B0604020202020204" pitchFamily="34" charset="0"/>
                <a:cs typeface="Arial" panose="020B0604020202020204" pitchFamily="34" charset="0"/>
              </a:rPr>
              <a:t>)	Præsentation af effekt og muligheder med åben dialog om anvendelse af forsøgsdyr	Øget nordisk samarbejde om kommunikation af viden om forsøgsdyr og 3R	Endnu en konference planlagt til 2016</a:t>
            </a:r>
          </a:p>
          <a:p>
            <a:r>
              <a:rPr lang="da-DK" sz="500" dirty="0">
                <a:latin typeface="Arial" panose="020B0604020202020204" pitchFamily="34" charset="0"/>
                <a:cs typeface="Arial" panose="020B0604020202020204" pitchFamily="34" charset="0"/>
              </a:rPr>
              <a:t>2015-09	September. 2015	EUSAAT 3R konference	</a:t>
            </a:r>
            <a:r>
              <a:rPr lang="da-DK" sz="500" dirty="0" err="1">
                <a:latin typeface="Arial" panose="020B0604020202020204" pitchFamily="34" charset="0"/>
                <a:cs typeface="Arial" panose="020B0604020202020204" pitchFamily="34" charset="0"/>
              </a:rPr>
              <a:t>Linz</a:t>
            </a:r>
            <a:r>
              <a:rPr lang="da-DK" sz="500" dirty="0">
                <a:latin typeface="Arial" panose="020B0604020202020204" pitchFamily="34" charset="0"/>
                <a:cs typeface="Arial" panose="020B0604020202020204" pitchFamily="34" charset="0"/>
              </a:rPr>
              <a:t>	Erwin L. </a:t>
            </a:r>
            <a:r>
              <a:rPr lang="da-DK" sz="500" dirty="0" err="1">
                <a:latin typeface="Arial" panose="020B0604020202020204" pitchFamily="34" charset="0"/>
                <a:cs typeface="Arial" panose="020B0604020202020204" pitchFamily="34" charset="0"/>
              </a:rPr>
              <a:t>Roggen</a:t>
            </a:r>
            <a:r>
              <a:rPr lang="da-DK" sz="500" dirty="0">
                <a:latin typeface="Arial" panose="020B0604020202020204" pitchFamily="34" charset="0"/>
                <a:cs typeface="Arial" panose="020B0604020202020204" pitchFamily="34" charset="0"/>
              </a:rPr>
              <a:t>, Lisbeth E. Knudsen, Tom Bengtsen, Rasmus Normann Nielsen	Inspiration og vidensdeling. Dialog med andre internationale interessenter. 	Præsentation af poster	</a:t>
            </a:r>
          </a:p>
          <a:p>
            <a:r>
              <a:rPr lang="da-DK" sz="500" dirty="0">
                <a:latin typeface="Arial" panose="020B0604020202020204" pitchFamily="34" charset="0"/>
                <a:cs typeface="Arial" panose="020B0604020202020204" pitchFamily="34" charset="0"/>
              </a:rPr>
              <a:t>2015-06	19. juni 2015	</a:t>
            </a:r>
            <a:r>
              <a:rPr lang="da-DK" sz="900" dirty="0">
                <a:solidFill>
                  <a:srgbClr val="00BADE"/>
                </a:solidFill>
                <a:latin typeface="Arial" panose="020B0604020202020204" pitchFamily="34" charset="0"/>
                <a:cs typeface="Arial" panose="020B0604020202020204" pitchFamily="34" charset="0"/>
              </a:rPr>
              <a:t>RIVM</a:t>
            </a:r>
            <a:r>
              <a:rPr lang="da-DK" sz="500" dirty="0">
                <a:latin typeface="Arial" panose="020B0604020202020204" pitchFamily="34" charset="0"/>
                <a:cs typeface="Arial" panose="020B0604020202020204" pitchFamily="34" charset="0"/>
              </a:rPr>
              <a:t>	København	Christine Nellemann, Lisbeth E. Knudsen, Tom Bengtsen (Anne </a:t>
            </a:r>
            <a:r>
              <a:rPr lang="da-DK" sz="500" dirty="0" err="1">
                <a:latin typeface="Arial" panose="020B0604020202020204" pitchFamily="34" charset="0"/>
                <a:cs typeface="Arial" panose="020B0604020202020204" pitchFamily="34" charset="0"/>
              </a:rPr>
              <a:t>Keinhuis</a:t>
            </a:r>
            <a:r>
              <a:rPr lang="da-DK" sz="500" dirty="0">
                <a:latin typeface="Arial" panose="020B0604020202020204" pitchFamily="34" charset="0"/>
                <a:cs typeface="Arial" panose="020B0604020202020204" pitchFamily="34" charset="0"/>
              </a:rPr>
              <a:t>)	Inviteret til København 19. juli 2015. - Debat om faglig støtte til etablering af </a:t>
            </a:r>
            <a:r>
              <a:rPr lang="da-DK" sz="1000" dirty="0">
                <a:solidFill>
                  <a:srgbClr val="00BADE"/>
                </a:solidFill>
                <a:latin typeface="Arial" panose="020B0604020202020204" pitchFamily="34" charset="0"/>
                <a:cs typeface="Arial" panose="020B0604020202020204" pitchFamily="34" charset="0"/>
              </a:rPr>
              <a:t>hollandsk 3R-center</a:t>
            </a:r>
            <a:r>
              <a:rPr lang="da-DK" sz="500" dirty="0">
                <a:latin typeface="Arial" panose="020B0604020202020204" pitchFamily="34" charset="0"/>
                <a:cs typeface="Arial" panose="020B0604020202020204" pitchFamily="34" charset="0"/>
              </a:rPr>
              <a:t> - Indsamle og formidle viden om alternativer til dyreforsøg - Samarbejde med lignende centre i udlande	Gensidig dialog og link til hjemmesider	</a:t>
            </a:r>
          </a:p>
          <a:p>
            <a:r>
              <a:rPr lang="da-DK" sz="500" dirty="0">
                <a:latin typeface="Arial" panose="020B0604020202020204" pitchFamily="34" charset="0"/>
                <a:cs typeface="Arial" panose="020B0604020202020204" pitchFamily="34" charset="0"/>
              </a:rPr>
              <a:t>2015-05	20.-21. maj 2015	</a:t>
            </a:r>
            <a:r>
              <a:rPr lang="da-DK" sz="500" dirty="0" err="1">
                <a:latin typeface="Arial" panose="020B0604020202020204" pitchFamily="34" charset="0"/>
                <a:cs typeface="Arial" panose="020B0604020202020204" pitchFamily="34" charset="0"/>
              </a:rPr>
              <a:t>NORDCaw</a:t>
            </a:r>
            <a:r>
              <a:rPr lang="da-DK" sz="500" dirty="0">
                <a:latin typeface="Arial" panose="020B0604020202020204" pitchFamily="34" charset="0"/>
                <a:cs typeface="Arial" panose="020B0604020202020204" pitchFamily="34" charset="0"/>
              </a:rPr>
              <a:t> 	Uppsala	Tom Bengtsen (Mats </a:t>
            </a:r>
            <a:r>
              <a:rPr lang="da-DK" sz="500" dirty="0" err="1">
                <a:latin typeface="Arial" panose="020B0604020202020204" pitchFamily="34" charset="0"/>
                <a:cs typeface="Arial" panose="020B0604020202020204" pitchFamily="34" charset="0"/>
              </a:rPr>
              <a:t>Sjöquist</a:t>
            </a:r>
            <a:r>
              <a:rPr lang="da-DK" sz="500" dirty="0">
                <a:latin typeface="Arial" panose="020B0604020202020204" pitchFamily="34" charset="0"/>
                <a:cs typeface="Arial" panose="020B0604020202020204" pitchFamily="34" charset="0"/>
              </a:rPr>
              <a:t>)	Diskussion af mulighed for fælles nordisk 3R/dyrevelfærds-samarbejde. - Samarbejde med lignende centre i udlandet	Etablering af informationsnetværk </a:t>
            </a:r>
            <a:r>
              <a:rPr lang="da-DK" sz="500" dirty="0" err="1">
                <a:latin typeface="Arial" panose="020B0604020202020204" pitchFamily="34" charset="0"/>
                <a:cs typeface="Arial" panose="020B0604020202020204" pitchFamily="34" charset="0"/>
              </a:rPr>
              <a:t>NordCAW</a:t>
            </a:r>
            <a:r>
              <a:rPr lang="da-DK" sz="500" dirty="0">
                <a:latin typeface="Arial" panose="020B0604020202020204" pitchFamily="34" charset="0"/>
                <a:cs typeface="Arial" panose="020B0604020202020204" pitchFamily="34" charset="0"/>
              </a:rPr>
              <a:t> - Fælles nordisk workshop under planlæggelse	Danmark deltog som medarrangører af </a:t>
            </a:r>
            <a:r>
              <a:rPr lang="da-DK" sz="500" dirty="0" err="1">
                <a:latin typeface="Arial" panose="020B0604020202020204" pitchFamily="34" charset="0"/>
                <a:cs typeface="Arial" panose="020B0604020202020204" pitchFamily="34" charset="0"/>
              </a:rPr>
              <a:t>Nordcaw</a:t>
            </a:r>
            <a:r>
              <a:rPr lang="da-DK" sz="500" dirty="0">
                <a:latin typeface="Arial" panose="020B0604020202020204" pitchFamily="34" charset="0"/>
                <a:cs typeface="Arial" panose="020B0604020202020204" pitchFamily="34" charset="0"/>
              </a:rPr>
              <a:t> nordisk workshop om bl.a. artikel 47</a:t>
            </a:r>
          </a:p>
          <a:p>
            <a:r>
              <a:rPr lang="da-DK" sz="500" dirty="0">
                <a:latin typeface="Arial" panose="020B0604020202020204" pitchFamily="34" charset="0"/>
                <a:cs typeface="Arial" panose="020B0604020202020204" pitchFamily="34" charset="0"/>
              </a:rPr>
              <a:t>2015-04	Forår 2015	</a:t>
            </a:r>
            <a:r>
              <a:rPr lang="da-DK" sz="1600" dirty="0" err="1">
                <a:solidFill>
                  <a:srgbClr val="00BADE"/>
                </a:solidFill>
                <a:latin typeface="Arial" panose="020B0604020202020204" pitchFamily="34" charset="0"/>
                <a:cs typeface="Arial" panose="020B0604020202020204" pitchFamily="34" charset="0"/>
              </a:rPr>
              <a:t>Norecopa</a:t>
            </a:r>
            <a:r>
              <a:rPr lang="da-DK" sz="500" dirty="0">
                <a:latin typeface="Arial" panose="020B0604020202020204" pitchFamily="34" charset="0"/>
                <a:cs typeface="Arial" panose="020B0604020202020204" pitchFamily="34" charset="0"/>
              </a:rPr>
              <a:t>	</a:t>
            </a:r>
            <a:r>
              <a:rPr lang="da-DK" sz="1100" dirty="0">
                <a:solidFill>
                  <a:srgbClr val="00BADE"/>
                </a:solidFill>
                <a:latin typeface="Arial" panose="020B0604020202020204" pitchFamily="34" charset="0"/>
                <a:cs typeface="Arial" panose="020B0604020202020204" pitchFamily="34" charset="0"/>
              </a:rPr>
              <a:t>Oslo</a:t>
            </a:r>
            <a:r>
              <a:rPr lang="da-DK" sz="500" dirty="0">
                <a:latin typeface="Arial" panose="020B0604020202020204" pitchFamily="34" charset="0"/>
                <a:cs typeface="Arial" panose="020B0604020202020204" pitchFamily="34" charset="0"/>
              </a:rPr>
              <a:t>	Adrian Smith, Rasmus Normann Nielsen	Informationsudveksling via Adrian Smith - Indsamle og formidle viden om alternativer til dyreforsøg - Samarbejde med lignende centre i udlande	Modtagelse af nyhedsbrev	Deltagelse i årsmøde 2014 - Norske 3R-nyheder indgår i nyhedsoversigt. - Danmarks 3R-Center følger op mht. på nyhedssite</a:t>
            </a:r>
          </a:p>
          <a:p>
            <a:r>
              <a:rPr lang="da-DK" sz="500" dirty="0">
                <a:latin typeface="Arial" panose="020B0604020202020204" pitchFamily="34" charset="0"/>
                <a:cs typeface="Arial" panose="020B0604020202020204" pitchFamily="34" charset="0"/>
              </a:rPr>
              <a:t>2015-04	21.-22- </a:t>
            </a:r>
            <a:r>
              <a:rPr lang="da-DK" sz="500" dirty="0" err="1">
                <a:latin typeface="Arial" panose="020B0604020202020204" pitchFamily="34" charset="0"/>
                <a:cs typeface="Arial" panose="020B0604020202020204" pitchFamily="34" charset="0"/>
              </a:rPr>
              <a:t>spril</a:t>
            </a:r>
            <a:r>
              <a:rPr lang="da-DK" sz="500" dirty="0">
                <a:latin typeface="Arial" panose="020B0604020202020204" pitchFamily="34" charset="0"/>
                <a:cs typeface="Arial" panose="020B0604020202020204" pitchFamily="34" charset="0"/>
              </a:rPr>
              <a:t> 2015	</a:t>
            </a:r>
            <a:r>
              <a:rPr lang="da-DK" sz="500" dirty="0" err="1">
                <a:solidFill>
                  <a:srgbClr val="00BADE"/>
                </a:solidFill>
                <a:latin typeface="Arial" panose="020B0604020202020204" pitchFamily="34" charset="0"/>
                <a:cs typeface="Arial" panose="020B0604020202020204" pitchFamily="34" charset="0"/>
              </a:rPr>
              <a:t>Swetox</a:t>
            </a:r>
            <a:r>
              <a:rPr lang="da-DK" sz="500" dirty="0">
                <a:latin typeface="Arial" panose="020B0604020202020204" pitchFamily="34" charset="0"/>
                <a:cs typeface="Arial" panose="020B0604020202020204" pitchFamily="34" charset="0"/>
              </a:rPr>
              <a:t>	</a:t>
            </a:r>
            <a:r>
              <a:rPr lang="da-DK" sz="500" dirty="0" err="1">
                <a:latin typeface="Arial" panose="020B0604020202020204" pitchFamily="34" charset="0"/>
                <a:cs typeface="Arial" panose="020B0604020202020204" pitchFamily="34" charset="0"/>
              </a:rPr>
              <a:t>Ispra</a:t>
            </a:r>
            <a:r>
              <a:rPr lang="da-DK" sz="500" dirty="0">
                <a:latin typeface="Arial" panose="020B0604020202020204" pitchFamily="34" charset="0"/>
                <a:cs typeface="Arial" panose="020B0604020202020204" pitchFamily="34" charset="0"/>
              </a:rPr>
              <a:t>	Erwin L. </a:t>
            </a:r>
            <a:r>
              <a:rPr lang="da-DK" sz="500" dirty="0" err="1">
                <a:latin typeface="Arial" panose="020B0604020202020204" pitchFamily="34" charset="0"/>
                <a:cs typeface="Arial" panose="020B0604020202020204" pitchFamily="34" charset="0"/>
              </a:rPr>
              <a:t>Roggen</a:t>
            </a:r>
            <a:r>
              <a:rPr lang="da-DK" sz="500" dirty="0">
                <a:latin typeface="Arial" panose="020B0604020202020204" pitchFamily="34" charset="0"/>
                <a:cs typeface="Arial" panose="020B0604020202020204" pitchFamily="34" charset="0"/>
              </a:rPr>
              <a:t>, Adrian Smith, Tom Bengtsen (Ian </a:t>
            </a:r>
            <a:r>
              <a:rPr lang="da-DK" sz="500" dirty="0" err="1">
                <a:latin typeface="Arial" panose="020B0604020202020204" pitchFamily="34" charset="0"/>
                <a:cs typeface="Arial" panose="020B0604020202020204" pitchFamily="34" charset="0"/>
              </a:rPr>
              <a:t>Cotgrove</a:t>
            </a:r>
            <a:r>
              <a:rPr lang="da-DK" sz="500" dirty="0">
                <a:latin typeface="Arial" panose="020B0604020202020204" pitchFamily="34" charset="0"/>
                <a:cs typeface="Arial" panose="020B0604020202020204" pitchFamily="34" charset="0"/>
              </a:rPr>
              <a:t>)	Diskussion af mulighed for fælles nordisk 3R-samarbejde - Indsamle og formidle viden om alternativer til dyreforsøg - Samarbejde med lignende centre i udlande	Fælles 3R-møde under planlægning	</a:t>
            </a:r>
            <a:r>
              <a:rPr lang="da-DK" sz="500" dirty="0" err="1">
                <a:latin typeface="Arial" panose="020B0604020202020204" pitchFamily="34" charset="0"/>
                <a:cs typeface="Arial" panose="020B0604020202020204" pitchFamily="34" charset="0"/>
              </a:rPr>
              <a:t>Swetox</a:t>
            </a:r>
            <a:r>
              <a:rPr lang="da-DK" sz="500" dirty="0">
                <a:latin typeface="Arial" panose="020B0604020202020204" pitchFamily="34" charset="0"/>
                <a:cs typeface="Arial" panose="020B0604020202020204" pitchFamily="34" charset="0"/>
              </a:rPr>
              <a:t> vil tage initiativ til fælles nordisk </a:t>
            </a:r>
            <a:r>
              <a:rPr lang="da-DK" sz="500" dirty="0" smtClean="0">
                <a:latin typeface="Arial" panose="020B0604020202020204" pitchFamily="34" charset="0"/>
                <a:cs typeface="Arial" panose="020B0604020202020204" pitchFamily="34" charset="0"/>
              </a:rPr>
              <a:t>arbejdsgruppe</a:t>
            </a:r>
            <a:endParaRPr lang="da-DK" sz="500" dirty="0">
              <a:latin typeface="Arial" panose="020B0604020202020204" pitchFamily="34" charset="0"/>
              <a:cs typeface="Arial" panose="020B0604020202020204" pitchFamily="34" charset="0"/>
            </a:endParaRPr>
          </a:p>
        </p:txBody>
      </p:sp>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53254"/>
            <a:ext cx="1080120" cy="566995"/>
          </a:xfrm>
          <a:prstGeom prst="rect">
            <a:avLst/>
          </a:prstGeom>
        </p:spPr>
      </p:pic>
    </p:spTree>
    <p:extLst>
      <p:ext uri="{BB962C8B-B14F-4D97-AF65-F5344CB8AC3E}">
        <p14:creationId xmlns:p14="http://schemas.microsoft.com/office/powerpoint/2010/main" val="2189168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a:off x="0" y="476752"/>
            <a:ext cx="9144000" cy="720000"/>
          </a:xfrm>
          <a:prstGeom prst="rect">
            <a:avLst/>
          </a:prstGeom>
          <a:solidFill>
            <a:srgbClr val="56CCE8"/>
          </a:solidFill>
        </p:spPr>
        <p:txBody>
          <a:bodyPr wrap="square" rtlCol="0">
            <a:spAutoFit/>
          </a:bodyPr>
          <a:lstStyle/>
          <a:p>
            <a:endParaRPr lang="da-DK" dirty="0" smtClean="0"/>
          </a:p>
          <a:p>
            <a:endParaRPr lang="da-DK" dirty="0"/>
          </a:p>
          <a:p>
            <a:endParaRPr lang="da-DK" dirty="0" smtClean="0"/>
          </a:p>
          <a:p>
            <a:endParaRPr lang="da-DK" dirty="0"/>
          </a:p>
          <a:p>
            <a:endParaRPr lang="da-DK" dirty="0" smtClean="0"/>
          </a:p>
          <a:p>
            <a:endParaRPr lang="da-DK" dirty="0"/>
          </a:p>
        </p:txBody>
      </p:sp>
      <p:sp>
        <p:nvSpPr>
          <p:cNvPr id="5" name="Titel 1"/>
          <p:cNvSpPr>
            <a:spLocks noGrp="1"/>
          </p:cNvSpPr>
          <p:nvPr>
            <p:ph type="title"/>
          </p:nvPr>
        </p:nvSpPr>
        <p:spPr>
          <a:xfrm>
            <a:off x="86816" y="274638"/>
            <a:ext cx="8229600" cy="1143000"/>
          </a:xfrm>
        </p:spPr>
        <p:txBody>
          <a:bodyPr>
            <a:normAutofit/>
          </a:bodyPr>
          <a:lstStyle/>
          <a:p>
            <a:r>
              <a:rPr lang="da-DK" sz="2400" dirty="0">
                <a:solidFill>
                  <a:schemeClr val="bg1"/>
                </a:solidFill>
                <a:latin typeface="Arial" panose="020B0604020202020204" pitchFamily="34" charset="0"/>
                <a:cs typeface="Arial" panose="020B0604020202020204" pitchFamily="34" charset="0"/>
              </a:rPr>
              <a:t>Funders' </a:t>
            </a:r>
            <a:r>
              <a:rPr lang="da-DK" sz="2400" dirty="0" smtClean="0">
                <a:solidFill>
                  <a:schemeClr val="bg1"/>
                </a:solidFill>
                <a:latin typeface="Arial" panose="020B0604020202020204" pitchFamily="34" charset="0"/>
                <a:cs typeface="Arial" panose="020B0604020202020204" pitchFamily="34" charset="0"/>
              </a:rPr>
              <a:t>principles (</a:t>
            </a:r>
            <a:r>
              <a:rPr lang="en-US" sz="2400" dirty="0">
                <a:solidFill>
                  <a:schemeClr val="bg1"/>
                </a:solidFill>
                <a:latin typeface="Arial" panose="020B0604020202020204" pitchFamily="34" charset="0"/>
                <a:cs typeface="Arial" panose="020B0604020202020204" pitchFamily="34" charset="0"/>
              </a:rPr>
              <a:t>Joint European funding </a:t>
            </a:r>
            <a:r>
              <a:rPr lang="en-US" sz="2400" dirty="0" err="1">
                <a:solidFill>
                  <a:schemeClr val="bg1"/>
                </a:solidFill>
                <a:latin typeface="Arial" panose="020B0604020202020204" pitchFamily="34" charset="0"/>
                <a:cs typeface="Arial" panose="020B0604020202020204" pitchFamily="34" charset="0"/>
              </a:rPr>
              <a:t>priciples</a:t>
            </a:r>
            <a:r>
              <a:rPr lang="en-US" sz="2400" dirty="0">
                <a:solidFill>
                  <a:schemeClr val="bg1"/>
                </a:solidFill>
                <a:latin typeface="Arial" panose="020B0604020202020204" pitchFamily="34" charset="0"/>
                <a:cs typeface="Arial" panose="020B0604020202020204" pitchFamily="34" charset="0"/>
              </a:rPr>
              <a:t> </a:t>
            </a:r>
            <a:r>
              <a:rPr lang="en-US" sz="2400" dirty="0" smtClean="0">
                <a:solidFill>
                  <a:schemeClr val="bg1"/>
                </a:solidFill>
                <a:latin typeface="Arial" panose="020B0604020202020204" pitchFamily="34" charset="0"/>
                <a:cs typeface="Arial" panose="020B0604020202020204" pitchFamily="34" charset="0"/>
              </a:rPr>
              <a:t/>
            </a:r>
            <a:br>
              <a:rPr lang="en-US" sz="2400" dirty="0" smtClean="0">
                <a:solidFill>
                  <a:schemeClr val="bg1"/>
                </a:solidFill>
                <a:latin typeface="Arial" panose="020B0604020202020204" pitchFamily="34" charset="0"/>
                <a:cs typeface="Arial" panose="020B0604020202020204" pitchFamily="34" charset="0"/>
              </a:rPr>
            </a:br>
            <a:r>
              <a:rPr lang="en-US" sz="2400" dirty="0" smtClean="0">
                <a:solidFill>
                  <a:schemeClr val="bg1"/>
                </a:solidFill>
                <a:latin typeface="Arial" panose="020B0604020202020204" pitchFamily="34" charset="0"/>
                <a:cs typeface="Arial" panose="020B0604020202020204" pitchFamily="34" charset="0"/>
              </a:rPr>
              <a:t>for </a:t>
            </a:r>
            <a:r>
              <a:rPr lang="en-US" sz="2400" dirty="0">
                <a:solidFill>
                  <a:schemeClr val="bg1"/>
                </a:solidFill>
                <a:latin typeface="Arial" panose="020B0604020202020204" pitchFamily="34" charset="0"/>
                <a:cs typeface="Arial" panose="020B0604020202020204" pitchFamily="34" charset="0"/>
              </a:rPr>
              <a:t>research involving </a:t>
            </a:r>
            <a:r>
              <a:rPr lang="en-US" sz="2400" dirty="0" smtClean="0">
                <a:solidFill>
                  <a:schemeClr val="bg1"/>
                </a:solidFill>
                <a:latin typeface="Arial" panose="020B0604020202020204" pitchFamily="34" charset="0"/>
                <a:cs typeface="Arial" panose="020B0604020202020204" pitchFamily="34" charset="0"/>
              </a:rPr>
              <a:t>animals)</a:t>
            </a:r>
            <a:endParaRPr lang="da-DK" sz="2400" dirty="0">
              <a:solidFill>
                <a:schemeClr val="bg1"/>
              </a:solidFill>
              <a:latin typeface="Arial" panose="020B0604020202020204" pitchFamily="34" charset="0"/>
              <a:cs typeface="Arial" panose="020B0604020202020204" pitchFamily="34" charset="0"/>
            </a:endParaRPr>
          </a:p>
        </p:txBody>
      </p:sp>
      <p:sp>
        <p:nvSpPr>
          <p:cNvPr id="7" name="Pladsholder til indhold 2"/>
          <p:cNvSpPr>
            <a:spLocks noGrp="1"/>
          </p:cNvSpPr>
          <p:nvPr>
            <p:ph idx="1"/>
          </p:nvPr>
        </p:nvSpPr>
        <p:spPr>
          <a:xfrm>
            <a:off x="457200" y="1412776"/>
            <a:ext cx="8229600" cy="5328592"/>
          </a:xfrm>
        </p:spPr>
        <p:txBody>
          <a:bodyPr>
            <a:normAutofit/>
          </a:bodyPr>
          <a:lstStyle/>
          <a:p>
            <a:pPr marL="0" indent="0">
              <a:buNone/>
            </a:pPr>
            <a:endParaRPr lang="en-US" sz="2000" dirty="0" smtClean="0">
              <a:solidFill>
                <a:srgbClr val="6D6E71"/>
              </a:solidFill>
              <a:latin typeface="Arial" panose="020B0604020202020204" pitchFamily="34" charset="0"/>
              <a:cs typeface="Arial" panose="020B0604020202020204" pitchFamily="34" charset="0"/>
            </a:endParaRPr>
          </a:p>
          <a:p>
            <a:endParaRPr lang="en-US" sz="2000" dirty="0" smtClean="0">
              <a:solidFill>
                <a:srgbClr val="6D6E71"/>
              </a:solidFill>
              <a:latin typeface="Arial" panose="020B0604020202020204" pitchFamily="34" charset="0"/>
              <a:cs typeface="Arial" panose="020B0604020202020204" pitchFamily="34" charset="0"/>
            </a:endParaRPr>
          </a:p>
          <a:p>
            <a:pPr marL="0" indent="0">
              <a:buNone/>
            </a:pPr>
            <a:endParaRPr lang="en-US" sz="2000" dirty="0" smtClean="0">
              <a:solidFill>
                <a:srgbClr val="6D6E71"/>
              </a:solidFill>
              <a:latin typeface="Arial" panose="020B0604020202020204" pitchFamily="34" charset="0"/>
              <a:cs typeface="Arial" panose="020B0604020202020204" pitchFamily="34" charset="0"/>
            </a:endParaRPr>
          </a:p>
        </p:txBody>
      </p:sp>
      <p:pic>
        <p:nvPicPr>
          <p:cNvPr id="9" name="Bille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53254"/>
            <a:ext cx="1080120" cy="566995"/>
          </a:xfrm>
          <a:prstGeom prst="rect">
            <a:avLst/>
          </a:prstGeom>
        </p:spPr>
      </p:pic>
      <p:pic>
        <p:nvPicPr>
          <p:cNvPr id="1331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17" t="11635" r="26465" b="5735"/>
          <a:stretch/>
        </p:blipFill>
        <p:spPr bwMode="auto">
          <a:xfrm>
            <a:off x="107504" y="1607720"/>
            <a:ext cx="5003257" cy="354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7587" t="11634" r="33448" b="14636"/>
          <a:stretch/>
        </p:blipFill>
        <p:spPr bwMode="auto">
          <a:xfrm>
            <a:off x="4788025" y="1607720"/>
            <a:ext cx="4190688" cy="354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5805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a:off x="6997" y="495524"/>
            <a:ext cx="9144000" cy="720000"/>
          </a:xfrm>
          <a:prstGeom prst="rect">
            <a:avLst/>
          </a:prstGeom>
          <a:solidFill>
            <a:srgbClr val="56CCE8"/>
          </a:solidFill>
        </p:spPr>
        <p:txBody>
          <a:bodyPr wrap="square" rtlCol="0">
            <a:spAutoFit/>
          </a:bodyPr>
          <a:lstStyle/>
          <a:p>
            <a:endParaRPr lang="da-DK" dirty="0" smtClean="0"/>
          </a:p>
          <a:p>
            <a:endParaRPr lang="da-DK" dirty="0"/>
          </a:p>
          <a:p>
            <a:endParaRPr lang="da-DK" dirty="0" smtClean="0"/>
          </a:p>
          <a:p>
            <a:endParaRPr lang="da-DK" dirty="0"/>
          </a:p>
          <a:p>
            <a:endParaRPr lang="da-DK" dirty="0" smtClean="0"/>
          </a:p>
          <a:p>
            <a:endParaRPr lang="da-DK" dirty="0"/>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584227"/>
            <a:ext cx="997875" cy="523821"/>
          </a:xfrm>
          <a:prstGeom prst="rect">
            <a:avLst/>
          </a:prstGeom>
        </p:spPr>
      </p:pic>
      <p:sp>
        <p:nvSpPr>
          <p:cNvPr id="6" name="Titel 1"/>
          <p:cNvSpPr txBox="1">
            <a:spLocks/>
          </p:cNvSpPr>
          <p:nvPr/>
        </p:nvSpPr>
        <p:spPr>
          <a:xfrm>
            <a:off x="457200" y="28402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sz="2400" dirty="0" smtClean="0">
                <a:solidFill>
                  <a:schemeClr val="bg1"/>
                </a:solidFill>
                <a:latin typeface="Frutiger 45 Light" panose="02000403040000020004" pitchFamily="2" charset="0"/>
                <a:cs typeface="Arial" panose="020B0604020202020204" pitchFamily="34" charset="0"/>
              </a:rPr>
              <a:t>New Board 2017-2021</a:t>
            </a:r>
            <a:endParaRPr lang="da-DK" sz="2400" dirty="0">
              <a:solidFill>
                <a:schemeClr val="bg1"/>
              </a:solidFill>
              <a:latin typeface="Frutiger 45 Light" panose="02000403040000020004" pitchFamily="2" charset="0"/>
              <a:cs typeface="Arial" panose="020B0604020202020204" pitchFamily="34" charset="0"/>
            </a:endParaRPr>
          </a:p>
        </p:txBody>
      </p:sp>
      <p:pic>
        <p:nvPicPr>
          <p:cNvPr id="7" name="Picture 4" descr="http://3rcenter.dk/typo3temp/GB/csm__LB_4777_3ae18990d1_3aeca896d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010"/>
          <a:stretch/>
        </p:blipFill>
        <p:spPr bwMode="auto">
          <a:xfrm>
            <a:off x="971600" y="1717172"/>
            <a:ext cx="1593073" cy="20309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3rcenter.dk/typo3temp/GB/csm_Adrian_237dd7758d_f9c25b9d8a.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4291"/>
          <a:stretch/>
        </p:blipFill>
        <p:spPr bwMode="auto">
          <a:xfrm flipH="1">
            <a:off x="5870077" y="1717173"/>
            <a:ext cx="1593074" cy="2048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3rcenter.dk/typo3temp/GB/csm_Axel_K._Hansen_6ef128b5e8_5db58dfb08.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3944"/>
          <a:stretch/>
        </p:blipFill>
        <p:spPr bwMode="auto">
          <a:xfrm>
            <a:off x="4150783" y="1717173"/>
            <a:ext cx="1573346" cy="20309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http://3rcenter.dk/typo3temp/GB/csm__LB_4499_4d18279707_9a3f047d4d.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3531"/>
          <a:stretch/>
        </p:blipFill>
        <p:spPr bwMode="auto">
          <a:xfrm>
            <a:off x="2278575" y="4317487"/>
            <a:ext cx="1579057" cy="20481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3rcenter.dk/typo3temp/GB/csm_JLO_DEC2014_dea966408b_8b95bfd06b.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3944"/>
          <a:stretch/>
        </p:blipFill>
        <p:spPr bwMode="auto">
          <a:xfrm>
            <a:off x="6815079" y="4306864"/>
            <a:ext cx="1573345" cy="20309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http://3rcenter.dk/typo3temp/GB/csm__LB_5852_b988e90edc_3286f2d509.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743" r="11787"/>
          <a:stretch/>
        </p:blipFill>
        <p:spPr bwMode="auto">
          <a:xfrm>
            <a:off x="550383" y="4333229"/>
            <a:ext cx="1593074" cy="204809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B027585\AppData\Local\Microsoft\Windows\Temporary Internet Files\Content.Outlook\PJI5Y6ZR\DSC_8311.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4911" r="17786"/>
          <a:stretch/>
        </p:blipFill>
        <p:spPr bwMode="auto">
          <a:xfrm rot="16200000">
            <a:off x="4891713" y="4570605"/>
            <a:ext cx="2048098" cy="1573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612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a:off x="6997" y="495524"/>
            <a:ext cx="9144000" cy="720000"/>
          </a:xfrm>
          <a:prstGeom prst="rect">
            <a:avLst/>
          </a:prstGeom>
          <a:solidFill>
            <a:srgbClr val="56CCE8"/>
          </a:solidFill>
        </p:spPr>
        <p:txBody>
          <a:bodyPr wrap="square" rtlCol="0">
            <a:spAutoFit/>
          </a:bodyPr>
          <a:lstStyle/>
          <a:p>
            <a:endParaRPr lang="da-DK" dirty="0" smtClean="0"/>
          </a:p>
          <a:p>
            <a:endParaRPr lang="da-DK" dirty="0"/>
          </a:p>
          <a:p>
            <a:endParaRPr lang="da-DK" dirty="0" smtClean="0"/>
          </a:p>
          <a:p>
            <a:endParaRPr lang="da-DK" dirty="0"/>
          </a:p>
          <a:p>
            <a:endParaRPr lang="da-DK" dirty="0" smtClean="0"/>
          </a:p>
          <a:p>
            <a:endParaRPr lang="da-DK" dirty="0"/>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584227"/>
            <a:ext cx="997875" cy="523821"/>
          </a:xfrm>
          <a:prstGeom prst="rect">
            <a:avLst/>
          </a:prstGeom>
        </p:spPr>
      </p:pic>
      <p:sp>
        <p:nvSpPr>
          <p:cNvPr id="6" name="Titel 1"/>
          <p:cNvSpPr>
            <a:spLocks noGrp="1"/>
          </p:cNvSpPr>
          <p:nvPr>
            <p:ph type="title"/>
          </p:nvPr>
        </p:nvSpPr>
        <p:spPr>
          <a:xfrm>
            <a:off x="457200" y="274638"/>
            <a:ext cx="8229600" cy="1143000"/>
          </a:xfrm>
        </p:spPr>
        <p:txBody>
          <a:bodyPr>
            <a:normAutofit/>
          </a:bodyPr>
          <a:lstStyle/>
          <a:p>
            <a:r>
              <a:rPr lang="da-DK" sz="2400" dirty="0" err="1" smtClean="0">
                <a:solidFill>
                  <a:schemeClr val="bg1"/>
                </a:solidFill>
                <a:latin typeface="Arial" panose="020B0604020202020204" pitchFamily="34" charset="0"/>
                <a:cs typeface="Arial" panose="020B0604020202020204" pitchFamily="34" charset="0"/>
              </a:rPr>
              <a:t>Stakeholders</a:t>
            </a:r>
            <a:endParaRPr lang="da-DK" sz="2400" dirty="0">
              <a:solidFill>
                <a:schemeClr val="bg1"/>
              </a:solidFill>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4005064"/>
            <a:ext cx="26670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4" name="Picture 8" descr="Billedresultat for Danish Animal Welfare Society">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154" y="5518100"/>
            <a:ext cx="2573449" cy="48466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DOS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168" y="4653136"/>
            <a:ext cx="1643062" cy="1585912"/>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LEO Pharm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242" y="2708920"/>
            <a:ext cx="1515816" cy="1168152"/>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Lundbec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63116" y="2716757"/>
            <a:ext cx="1787079" cy="714832"/>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Novo Nordis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1092" y="1605142"/>
            <a:ext cx="1663732" cy="119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061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980728"/>
            <a:ext cx="5976664" cy="3137370"/>
          </a:xfrm>
          <a:prstGeom prst="rect">
            <a:avLst/>
          </a:prstGeom>
        </p:spPr>
      </p:pic>
      <p:sp>
        <p:nvSpPr>
          <p:cNvPr id="5" name="Tekstboks 4"/>
          <p:cNvSpPr txBox="1"/>
          <p:nvPr/>
        </p:nvSpPr>
        <p:spPr>
          <a:xfrm>
            <a:off x="1619672" y="4500989"/>
            <a:ext cx="5976664" cy="446276"/>
          </a:xfrm>
          <a:prstGeom prst="rect">
            <a:avLst/>
          </a:prstGeom>
          <a:noFill/>
        </p:spPr>
        <p:txBody>
          <a:bodyPr wrap="square" rtlCol="0">
            <a:spAutoFit/>
          </a:bodyPr>
          <a:lstStyle/>
          <a:p>
            <a:pPr algn="ctr"/>
            <a:r>
              <a:rPr lang="da-DK" sz="2300" dirty="0" err="1" smtClean="0">
                <a:solidFill>
                  <a:srgbClr val="6D6E71"/>
                </a:solidFill>
                <a:latin typeface="Arial" panose="020B0604020202020204" pitchFamily="34" charset="0"/>
                <a:cs typeface="Arial" panose="020B0604020202020204" pitchFamily="34" charset="0"/>
              </a:rPr>
              <a:t>Thank</a:t>
            </a:r>
            <a:r>
              <a:rPr lang="da-DK" sz="2300" dirty="0" smtClean="0">
                <a:solidFill>
                  <a:srgbClr val="6D6E71"/>
                </a:solidFill>
                <a:latin typeface="Arial" panose="020B0604020202020204" pitchFamily="34" charset="0"/>
                <a:cs typeface="Arial" panose="020B0604020202020204" pitchFamily="34" charset="0"/>
              </a:rPr>
              <a:t> </a:t>
            </a:r>
            <a:r>
              <a:rPr lang="da-DK" sz="2300" dirty="0" err="1" smtClean="0">
                <a:solidFill>
                  <a:srgbClr val="6D6E71"/>
                </a:solidFill>
                <a:latin typeface="Arial" panose="020B0604020202020204" pitchFamily="34" charset="0"/>
                <a:cs typeface="Arial" panose="020B0604020202020204" pitchFamily="34" charset="0"/>
              </a:rPr>
              <a:t>you</a:t>
            </a:r>
            <a:r>
              <a:rPr lang="da-DK" sz="2300" dirty="0" smtClean="0">
                <a:solidFill>
                  <a:srgbClr val="6D6E71"/>
                </a:solidFill>
                <a:latin typeface="Arial" panose="020B0604020202020204" pitchFamily="34" charset="0"/>
                <a:cs typeface="Arial" panose="020B0604020202020204" pitchFamily="34" charset="0"/>
              </a:rPr>
              <a:t> for </a:t>
            </a:r>
            <a:r>
              <a:rPr lang="da-DK" sz="2300" dirty="0" err="1" smtClean="0">
                <a:solidFill>
                  <a:srgbClr val="6D6E71"/>
                </a:solidFill>
                <a:latin typeface="Arial" panose="020B0604020202020204" pitchFamily="34" charset="0"/>
                <a:cs typeface="Arial" panose="020B0604020202020204" pitchFamily="34" charset="0"/>
              </a:rPr>
              <a:t>your</a:t>
            </a:r>
            <a:r>
              <a:rPr lang="da-DK" sz="2300" dirty="0" smtClean="0">
                <a:solidFill>
                  <a:srgbClr val="6D6E71"/>
                </a:solidFill>
                <a:latin typeface="Arial" panose="020B0604020202020204" pitchFamily="34" charset="0"/>
                <a:cs typeface="Arial" panose="020B0604020202020204" pitchFamily="34" charset="0"/>
              </a:rPr>
              <a:t> attention</a:t>
            </a:r>
            <a:endParaRPr lang="da-DK" sz="2300" dirty="0">
              <a:solidFill>
                <a:srgbClr val="6D6E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2346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a:off x="0" y="476752"/>
            <a:ext cx="9144000" cy="720000"/>
          </a:xfrm>
          <a:prstGeom prst="rect">
            <a:avLst/>
          </a:prstGeom>
          <a:solidFill>
            <a:srgbClr val="56CCE8"/>
          </a:solidFill>
        </p:spPr>
        <p:txBody>
          <a:bodyPr wrap="square" rtlCol="0">
            <a:spAutoFit/>
          </a:bodyPr>
          <a:lstStyle/>
          <a:p>
            <a:endParaRPr lang="da-DK" dirty="0" smtClean="0"/>
          </a:p>
          <a:p>
            <a:endParaRPr lang="da-DK" dirty="0"/>
          </a:p>
          <a:p>
            <a:endParaRPr lang="da-DK" dirty="0" smtClean="0"/>
          </a:p>
          <a:p>
            <a:endParaRPr lang="da-DK" dirty="0"/>
          </a:p>
          <a:p>
            <a:endParaRPr lang="da-DK" dirty="0" smtClean="0"/>
          </a:p>
          <a:p>
            <a:endParaRPr lang="da-DK" dirty="0"/>
          </a:p>
        </p:txBody>
      </p:sp>
      <p:sp>
        <p:nvSpPr>
          <p:cNvPr id="5" name="Titel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sz="2400" dirty="0" err="1" smtClean="0">
                <a:solidFill>
                  <a:schemeClr val="bg1"/>
                </a:solidFill>
                <a:latin typeface="Arial" panose="020B0604020202020204" pitchFamily="34" charset="0"/>
                <a:cs typeface="Arial" panose="020B0604020202020204" pitchFamily="34" charset="0"/>
              </a:rPr>
              <a:t>Aims</a:t>
            </a:r>
            <a:endParaRPr lang="da-DK" sz="2400" dirty="0">
              <a:solidFill>
                <a:schemeClr val="bg1"/>
              </a:solidFill>
              <a:latin typeface="Arial" panose="020B0604020202020204" pitchFamily="34" charset="0"/>
              <a:cs typeface="Arial" panose="020B0604020202020204" pitchFamily="34" charset="0"/>
            </a:endParaRPr>
          </a:p>
        </p:txBody>
      </p:sp>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53254"/>
            <a:ext cx="1080120" cy="566995"/>
          </a:xfrm>
          <a:prstGeom prst="rect">
            <a:avLst/>
          </a:prstGeom>
        </p:spPr>
      </p:pic>
      <p:sp>
        <p:nvSpPr>
          <p:cNvPr id="7" name="Tekstboks 6"/>
          <p:cNvSpPr txBox="1"/>
          <p:nvPr/>
        </p:nvSpPr>
        <p:spPr>
          <a:xfrm>
            <a:off x="457200" y="2117755"/>
            <a:ext cx="8229600" cy="2308324"/>
          </a:xfrm>
          <a:prstGeom prst="rect">
            <a:avLst/>
          </a:prstGeom>
          <a:noFill/>
        </p:spPr>
        <p:txBody>
          <a:bodyPr wrap="square" rtlCol="0">
            <a:spAutoFit/>
          </a:bodyPr>
          <a:lstStyle/>
          <a:p>
            <a:pPr algn="ctr"/>
            <a:endParaRPr lang="en-US" b="1" dirty="0">
              <a:solidFill>
                <a:srgbClr val="6D6E71"/>
              </a:solidFill>
              <a:latin typeface="Arial" panose="020B0604020202020204" pitchFamily="34" charset="0"/>
              <a:cs typeface="Arial" panose="020B0604020202020204" pitchFamily="34" charset="0"/>
            </a:endParaRPr>
          </a:p>
          <a:p>
            <a:pPr marL="342900" indent="-342900" algn="ctr">
              <a:buFont typeface="+mj-lt"/>
              <a:buAutoNum type="arabicPeriod"/>
            </a:pPr>
            <a:r>
              <a:rPr lang="en-US" dirty="0">
                <a:solidFill>
                  <a:srgbClr val="6D6E71"/>
                </a:solidFill>
                <a:latin typeface="Arial" panose="020B0604020202020204" pitchFamily="34" charset="0"/>
                <a:cs typeface="Arial" panose="020B0604020202020204" pitchFamily="34" charset="0"/>
              </a:rPr>
              <a:t>Collect and disseminate information on </a:t>
            </a:r>
            <a:r>
              <a:rPr lang="en-US" dirty="0" smtClean="0">
                <a:solidFill>
                  <a:srgbClr val="6D6E71"/>
                </a:solidFill>
                <a:latin typeface="Arial" panose="020B0604020202020204" pitchFamily="34" charset="0"/>
                <a:cs typeface="Arial" panose="020B0604020202020204" pitchFamily="34" charset="0"/>
              </a:rPr>
              <a:t>3Rs</a:t>
            </a:r>
            <a:br>
              <a:rPr lang="en-US" dirty="0" smtClean="0">
                <a:solidFill>
                  <a:srgbClr val="6D6E71"/>
                </a:solidFill>
                <a:latin typeface="Arial" panose="020B0604020202020204" pitchFamily="34" charset="0"/>
                <a:cs typeface="Arial" panose="020B0604020202020204" pitchFamily="34" charset="0"/>
              </a:rPr>
            </a:br>
            <a:endParaRPr lang="en-US" dirty="0">
              <a:solidFill>
                <a:srgbClr val="6D6E71"/>
              </a:solidFill>
              <a:latin typeface="Arial" panose="020B0604020202020204" pitchFamily="34" charset="0"/>
              <a:cs typeface="Arial" panose="020B0604020202020204" pitchFamily="34" charset="0"/>
            </a:endParaRPr>
          </a:p>
          <a:p>
            <a:pPr marL="342900" indent="-342900" algn="ctr">
              <a:buFont typeface="+mj-lt"/>
              <a:buAutoNum type="arabicPeriod"/>
            </a:pPr>
            <a:r>
              <a:rPr lang="en-US" dirty="0">
                <a:solidFill>
                  <a:srgbClr val="6D6E71"/>
                </a:solidFill>
                <a:latin typeface="Arial" panose="020B0604020202020204" pitchFamily="34" charset="0"/>
                <a:cs typeface="Arial" panose="020B0604020202020204" pitchFamily="34" charset="0"/>
              </a:rPr>
              <a:t>Initiate and support research within the </a:t>
            </a:r>
            <a:r>
              <a:rPr lang="en-US" dirty="0" smtClean="0">
                <a:solidFill>
                  <a:srgbClr val="6D6E71"/>
                </a:solidFill>
                <a:latin typeface="Arial" panose="020B0604020202020204" pitchFamily="34" charset="0"/>
                <a:cs typeface="Arial" panose="020B0604020202020204" pitchFamily="34" charset="0"/>
              </a:rPr>
              <a:t>3Rs</a:t>
            </a:r>
            <a:br>
              <a:rPr lang="en-US" dirty="0" smtClean="0">
                <a:solidFill>
                  <a:srgbClr val="6D6E71"/>
                </a:solidFill>
                <a:latin typeface="Arial" panose="020B0604020202020204" pitchFamily="34" charset="0"/>
                <a:cs typeface="Arial" panose="020B0604020202020204" pitchFamily="34" charset="0"/>
              </a:rPr>
            </a:br>
            <a:endParaRPr lang="en-US" dirty="0">
              <a:solidFill>
                <a:srgbClr val="6D6E71"/>
              </a:solidFill>
              <a:latin typeface="Arial" panose="020B0604020202020204" pitchFamily="34" charset="0"/>
              <a:cs typeface="Arial" panose="020B0604020202020204" pitchFamily="34" charset="0"/>
            </a:endParaRPr>
          </a:p>
          <a:p>
            <a:pPr marL="342900" indent="-342900" algn="ctr">
              <a:buFont typeface="+mj-lt"/>
              <a:buAutoNum type="arabicPeriod"/>
            </a:pPr>
            <a:r>
              <a:rPr lang="en-US" dirty="0" smtClean="0">
                <a:solidFill>
                  <a:srgbClr val="6D6E71"/>
                </a:solidFill>
                <a:latin typeface="Arial" panose="020B0604020202020204" pitchFamily="34" charset="0"/>
                <a:cs typeface="Arial" panose="020B0604020202020204" pitchFamily="34" charset="0"/>
              </a:rPr>
              <a:t>Host </a:t>
            </a:r>
            <a:r>
              <a:rPr lang="en-US" dirty="0">
                <a:solidFill>
                  <a:srgbClr val="6D6E71"/>
                </a:solidFill>
                <a:latin typeface="Arial" panose="020B0604020202020204" pitchFamily="34" charset="0"/>
                <a:cs typeface="Arial" panose="020B0604020202020204" pitchFamily="34" charset="0"/>
              </a:rPr>
              <a:t>international </a:t>
            </a:r>
            <a:r>
              <a:rPr lang="en-US" dirty="0" smtClean="0">
                <a:solidFill>
                  <a:srgbClr val="6D6E71"/>
                </a:solidFill>
                <a:latin typeface="Arial" panose="020B0604020202020204" pitchFamily="34" charset="0"/>
                <a:cs typeface="Arial" panose="020B0604020202020204" pitchFamily="34" charset="0"/>
              </a:rPr>
              <a:t>conference </a:t>
            </a:r>
            <a:r>
              <a:rPr lang="en-US" dirty="0">
                <a:solidFill>
                  <a:srgbClr val="6D6E71"/>
                </a:solidFill>
                <a:latin typeface="Arial" panose="020B0604020202020204" pitchFamily="34" charset="0"/>
                <a:cs typeface="Arial" panose="020B0604020202020204" pitchFamily="34" charset="0"/>
              </a:rPr>
              <a:t>on </a:t>
            </a:r>
            <a:r>
              <a:rPr lang="en-US" dirty="0" smtClean="0">
                <a:solidFill>
                  <a:srgbClr val="6D6E71"/>
                </a:solidFill>
                <a:latin typeface="Arial" panose="020B0604020202020204" pitchFamily="34" charset="0"/>
                <a:cs typeface="Arial" panose="020B0604020202020204" pitchFamily="34" charset="0"/>
              </a:rPr>
              <a:t>3Rs</a:t>
            </a:r>
            <a:br>
              <a:rPr lang="en-US" dirty="0" smtClean="0">
                <a:solidFill>
                  <a:srgbClr val="6D6E71"/>
                </a:solidFill>
                <a:latin typeface="Arial" panose="020B0604020202020204" pitchFamily="34" charset="0"/>
                <a:cs typeface="Arial" panose="020B0604020202020204" pitchFamily="34" charset="0"/>
              </a:rPr>
            </a:br>
            <a:endParaRPr lang="en-US" dirty="0">
              <a:solidFill>
                <a:srgbClr val="6D6E71"/>
              </a:solidFill>
              <a:latin typeface="Arial" panose="020B0604020202020204" pitchFamily="34" charset="0"/>
              <a:cs typeface="Arial" panose="020B0604020202020204" pitchFamily="34" charset="0"/>
            </a:endParaRPr>
          </a:p>
          <a:p>
            <a:pPr marL="342900" indent="-342900" algn="ctr">
              <a:buFont typeface="+mj-lt"/>
              <a:buAutoNum type="arabicPeriod"/>
            </a:pPr>
            <a:r>
              <a:rPr lang="en-US" dirty="0" smtClean="0">
                <a:solidFill>
                  <a:srgbClr val="6D6E71"/>
                </a:solidFill>
                <a:latin typeface="Arial" panose="020B0604020202020204" pitchFamily="34" charset="0"/>
                <a:cs typeface="Arial" panose="020B0604020202020204" pitchFamily="34" charset="0"/>
              </a:rPr>
              <a:t>Focus </a:t>
            </a:r>
            <a:r>
              <a:rPr lang="en-US" dirty="0">
                <a:solidFill>
                  <a:srgbClr val="6D6E71"/>
                </a:solidFill>
                <a:latin typeface="Arial" panose="020B0604020202020204" pitchFamily="34" charset="0"/>
                <a:cs typeface="Arial" panose="020B0604020202020204" pitchFamily="34" charset="0"/>
              </a:rPr>
              <a:t>on international collaboration</a:t>
            </a:r>
            <a:endParaRPr lang="da-DK" dirty="0">
              <a:solidFill>
                <a:srgbClr val="6D6E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3775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554" t="5326" r="32282" b="12069"/>
          <a:stretch/>
        </p:blipFill>
        <p:spPr bwMode="auto">
          <a:xfrm>
            <a:off x="827584" y="4163514"/>
            <a:ext cx="1841920" cy="2433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boks 3"/>
          <p:cNvSpPr txBox="1"/>
          <p:nvPr/>
        </p:nvSpPr>
        <p:spPr>
          <a:xfrm>
            <a:off x="0" y="476752"/>
            <a:ext cx="9144000" cy="720000"/>
          </a:xfrm>
          <a:prstGeom prst="rect">
            <a:avLst/>
          </a:prstGeom>
          <a:solidFill>
            <a:srgbClr val="56CCE8"/>
          </a:solidFill>
        </p:spPr>
        <p:txBody>
          <a:bodyPr wrap="square" rtlCol="0">
            <a:spAutoFit/>
          </a:bodyPr>
          <a:lstStyle/>
          <a:p>
            <a:endParaRPr lang="da-DK" dirty="0" smtClean="0"/>
          </a:p>
          <a:p>
            <a:endParaRPr lang="da-DK" dirty="0"/>
          </a:p>
          <a:p>
            <a:endParaRPr lang="da-DK" dirty="0" smtClean="0"/>
          </a:p>
          <a:p>
            <a:endParaRPr lang="da-DK" dirty="0"/>
          </a:p>
          <a:p>
            <a:endParaRPr lang="da-DK" dirty="0" smtClean="0"/>
          </a:p>
          <a:p>
            <a:endParaRPr lang="da-DK" dirty="0"/>
          </a:p>
        </p:txBody>
      </p:sp>
      <p:sp>
        <p:nvSpPr>
          <p:cNvPr id="5" name="Titel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sz="2400" dirty="0" err="1" smtClean="0">
                <a:solidFill>
                  <a:schemeClr val="bg1"/>
                </a:solidFill>
                <a:latin typeface="Arial" panose="020B0604020202020204" pitchFamily="34" charset="0"/>
                <a:cs typeface="Arial" panose="020B0604020202020204" pitchFamily="34" charset="0"/>
              </a:rPr>
              <a:t>Activities</a:t>
            </a:r>
            <a:endParaRPr lang="da-DK" sz="2400" dirty="0">
              <a:solidFill>
                <a:schemeClr val="bg1"/>
              </a:solidFill>
              <a:latin typeface="Arial" panose="020B0604020202020204" pitchFamily="34" charset="0"/>
              <a:cs typeface="Arial" panose="020B0604020202020204" pitchFamily="34" charset="0"/>
            </a:endParaRPr>
          </a:p>
        </p:txBody>
      </p:sp>
      <p:pic>
        <p:nvPicPr>
          <p:cNvPr id="6" name="Billed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553254"/>
            <a:ext cx="1080120" cy="566995"/>
          </a:xfrm>
          <a:prstGeom prst="rect">
            <a:avLst/>
          </a:prstGeom>
        </p:spPr>
      </p:pic>
      <p:pic>
        <p:nvPicPr>
          <p:cNvPr id="10242" name="Picture 2" descr="Standardisering af tarmfloraen hos mus som et redskab til at formindske antallet af dyr i de enkelte forsø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1417638"/>
            <a:ext cx="2016224" cy="134414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3R Center">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714" y="1486479"/>
            <a:ext cx="2403773" cy="13521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Årsrappo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32154" y="1417638"/>
            <a:ext cx="1552299" cy="2191216"/>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5378" b="3755"/>
          <a:stretch/>
        </p:blipFill>
        <p:spPr bwMode="auto">
          <a:xfrm>
            <a:off x="6494223" y="4197354"/>
            <a:ext cx="2398257" cy="1225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5555" r="1042" b="8333"/>
          <a:stretch/>
        </p:blipFill>
        <p:spPr bwMode="auto">
          <a:xfrm>
            <a:off x="3563888" y="5300689"/>
            <a:ext cx="2569797" cy="1257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1501" t="5378" r="32931" b="12491"/>
          <a:stretch/>
        </p:blipFill>
        <p:spPr bwMode="auto">
          <a:xfrm>
            <a:off x="87977" y="3140967"/>
            <a:ext cx="1662739" cy="2159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9" name="Picture 9"/>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154" t="11762" r="18535" b="4407"/>
          <a:stretch/>
        </p:blipFill>
        <p:spPr bwMode="auto">
          <a:xfrm>
            <a:off x="2915816" y="2996952"/>
            <a:ext cx="3439644" cy="2045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3911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3975" y="4328416"/>
            <a:ext cx="3532691" cy="235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boks 4"/>
          <p:cNvSpPr txBox="1"/>
          <p:nvPr/>
        </p:nvSpPr>
        <p:spPr>
          <a:xfrm>
            <a:off x="0" y="476752"/>
            <a:ext cx="9144000" cy="720000"/>
          </a:xfrm>
          <a:prstGeom prst="rect">
            <a:avLst/>
          </a:prstGeom>
          <a:solidFill>
            <a:srgbClr val="56CCE8"/>
          </a:solidFill>
        </p:spPr>
        <p:txBody>
          <a:bodyPr wrap="square" rtlCol="0">
            <a:spAutoFit/>
          </a:bodyPr>
          <a:lstStyle/>
          <a:p>
            <a:endParaRPr lang="da-DK" dirty="0" smtClean="0"/>
          </a:p>
          <a:p>
            <a:endParaRPr lang="da-DK" dirty="0"/>
          </a:p>
          <a:p>
            <a:endParaRPr lang="da-DK" dirty="0" smtClean="0"/>
          </a:p>
          <a:p>
            <a:endParaRPr lang="da-DK" dirty="0"/>
          </a:p>
          <a:p>
            <a:endParaRPr lang="da-DK" dirty="0" smtClean="0"/>
          </a:p>
          <a:p>
            <a:endParaRPr lang="da-DK" dirty="0"/>
          </a:p>
        </p:txBody>
      </p:sp>
      <p:sp>
        <p:nvSpPr>
          <p:cNvPr id="10" name="Titel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bg1"/>
                </a:solidFill>
                <a:latin typeface="Frutiger 45 Light" panose="02000403040000020004" pitchFamily="2" charset="0"/>
                <a:cs typeface="Arial" panose="020B0604020202020204" pitchFamily="34" charset="0"/>
              </a:rPr>
              <a:t>Symposium</a:t>
            </a:r>
            <a:endParaRPr lang="da-DK" sz="2400" b="1" dirty="0">
              <a:solidFill>
                <a:schemeClr val="bg1"/>
              </a:solidFill>
              <a:latin typeface="Frutiger 45 Light" panose="02000403040000020004" pitchFamily="2" charset="0"/>
              <a:cs typeface="Arial" panose="020B0604020202020204" pitchFamily="34" charset="0"/>
            </a:endParaRPr>
          </a:p>
        </p:txBody>
      </p:sp>
      <p:pic>
        <p:nvPicPr>
          <p:cNvPr id="9" name="Billed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553254"/>
            <a:ext cx="1080120" cy="566995"/>
          </a:xfrm>
          <a:prstGeom prst="rect">
            <a:avLst/>
          </a:prstGeom>
        </p:spPr>
      </p:pic>
      <p:pic>
        <p:nvPicPr>
          <p:cNvPr id="11" name="Picture 7" descr="B:\1 Veterinær\3R-Centeret\Symposium 2016\3R-Symposium - 17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6508" y="4797152"/>
            <a:ext cx="1263225" cy="18946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B:\1 Veterinær\3R-Centeret\Symposium 2016\Lisbeth E_Knudsen og Birgitte Koushold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9956" y="3229207"/>
            <a:ext cx="1133872" cy="17008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D:\RRR-2okt2014\_LB_436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04" y="2679682"/>
            <a:ext cx="1374014" cy="20610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D:\RRR-2okt2014\_LB_453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79891" y="3311901"/>
            <a:ext cx="1711652" cy="11411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D:\RRR-2okt2014\_LB_460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79040" y="1340512"/>
            <a:ext cx="1390657" cy="20859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descr="D:\RRR-2okt2014\_LB_4754.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304" y="1340512"/>
            <a:ext cx="1081863" cy="162279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D:\3R-Symposium - 4.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304" y="4380491"/>
            <a:ext cx="1536594" cy="230489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5" descr="D:\3R-Symposium - 26.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46342" y="3311901"/>
            <a:ext cx="1023614" cy="153542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D:\3R-Symposium - 47.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00350" y="5511584"/>
            <a:ext cx="1764568" cy="11762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descr="http://3rcenter.dk/typo3temp/GB/csm__DSF1992_c0d819f5f9_a0722647dd.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69696" y="1340512"/>
            <a:ext cx="1183803" cy="177570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descr="http://3rcenter.dk/typo3temp/GB/csm__DSF2419_6e844cd8fd_43de8ddec3.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03173" y="3078040"/>
            <a:ext cx="1133323" cy="169998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B:\1 Veterinær\3R-Centeret\Symposium 2016\3R-Symposium - 123.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04016" y="4430233"/>
            <a:ext cx="1621954" cy="1081351"/>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B:\1 Veterinær\3R-Centeret\Symposium 2016\3R-Symposium - 157.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729732" y="4869383"/>
            <a:ext cx="1210757" cy="1816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125970" y="4808259"/>
            <a:ext cx="1340539" cy="188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50000" r="7435"/>
          <a:stretch/>
        </p:blipFill>
        <p:spPr bwMode="auto">
          <a:xfrm>
            <a:off x="7927990" y="1340511"/>
            <a:ext cx="1108506" cy="1737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24265" y="1340512"/>
            <a:ext cx="2954775" cy="197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3" name="Picture 9"/>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r="45718"/>
          <a:stretch/>
        </p:blipFill>
        <p:spPr bwMode="auto">
          <a:xfrm>
            <a:off x="6553498" y="1340512"/>
            <a:ext cx="1413647" cy="1737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4" name="Picture 10"/>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203828" y="3078041"/>
            <a:ext cx="2699345" cy="180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178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a:off x="0" y="476752"/>
            <a:ext cx="9144000" cy="720000"/>
          </a:xfrm>
          <a:prstGeom prst="rect">
            <a:avLst/>
          </a:prstGeom>
          <a:solidFill>
            <a:srgbClr val="56CCE8"/>
          </a:solidFill>
        </p:spPr>
        <p:txBody>
          <a:bodyPr wrap="square" rtlCol="0">
            <a:spAutoFit/>
          </a:bodyPr>
          <a:lstStyle/>
          <a:p>
            <a:endParaRPr lang="da-DK" dirty="0" smtClean="0"/>
          </a:p>
          <a:p>
            <a:endParaRPr lang="da-DK" dirty="0"/>
          </a:p>
          <a:p>
            <a:endParaRPr lang="da-DK" dirty="0" smtClean="0"/>
          </a:p>
          <a:p>
            <a:endParaRPr lang="da-DK" dirty="0"/>
          </a:p>
          <a:p>
            <a:endParaRPr lang="da-DK" dirty="0" smtClean="0"/>
          </a:p>
          <a:p>
            <a:endParaRPr lang="da-DK" dirty="0"/>
          </a:p>
        </p:txBody>
      </p:sp>
      <p:sp>
        <p:nvSpPr>
          <p:cNvPr id="5" name="Titel 1"/>
          <p:cNvSpPr>
            <a:spLocks noGrp="1"/>
          </p:cNvSpPr>
          <p:nvPr>
            <p:ph type="title"/>
          </p:nvPr>
        </p:nvSpPr>
        <p:spPr>
          <a:xfrm>
            <a:off x="457200" y="274638"/>
            <a:ext cx="8229600" cy="1143000"/>
          </a:xfrm>
        </p:spPr>
        <p:txBody>
          <a:bodyPr>
            <a:normAutofit/>
          </a:bodyPr>
          <a:lstStyle/>
          <a:p>
            <a:pPr lvl="1" algn="ctr" rtl="0">
              <a:spcBef>
                <a:spcPct val="0"/>
              </a:spcBef>
            </a:pPr>
            <a:r>
              <a:rPr lang="en-US" sz="2400" kern="1200" dirty="0" smtClean="0">
                <a:solidFill>
                  <a:schemeClr val="bg1"/>
                </a:solidFill>
                <a:latin typeface="Frutiger 45 Light" panose="02000403040000020004" pitchFamily="2" charset="0"/>
                <a:ea typeface="+mj-ea"/>
                <a:cs typeface="Arial" panose="020B0604020202020204" pitchFamily="34" charset="0"/>
              </a:rPr>
              <a:t>3R Prize</a:t>
            </a:r>
            <a:endParaRPr lang="en-US" sz="2400" kern="1200" dirty="0">
              <a:solidFill>
                <a:schemeClr val="bg1"/>
              </a:solidFill>
              <a:latin typeface="Frutiger 45 Light" panose="02000403040000020004" pitchFamily="2" charset="0"/>
              <a:ea typeface="+mj-ea"/>
              <a:cs typeface="Arial" panose="020B0604020202020204" pitchFamily="34" charset="0"/>
            </a:endParaRPr>
          </a:p>
        </p:txBody>
      </p:sp>
      <p:pic>
        <p:nvPicPr>
          <p:cNvPr id="8" name="Picture 2" descr="I:\1 Veterinær\3R-Centeret\Danmarks 3R-Center\Hjemmeside\Billeder fra symposium 2014\Prisuddel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484784"/>
            <a:ext cx="3132349" cy="208823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4005064"/>
            <a:ext cx="3132349" cy="2191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1359447"/>
            <a:ext cx="3132347"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Billed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12360" y="553254"/>
            <a:ext cx="1080120" cy="566995"/>
          </a:xfrm>
          <a:prstGeom prst="rect">
            <a:avLst/>
          </a:prstGeom>
        </p:spPr>
      </p:pic>
      <p:pic>
        <p:nvPicPr>
          <p:cNvPr id="9218" name="Picture 2" descr="3R-pris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3968" y="3933056"/>
            <a:ext cx="3281938" cy="2191130"/>
          </a:xfrm>
          <a:prstGeom prst="rect">
            <a:avLst/>
          </a:prstGeom>
          <a:noFill/>
          <a:extLst>
            <a:ext uri="{909E8E84-426E-40DD-AFC4-6F175D3DCCD1}">
              <a14:hiddenFill xmlns:a14="http://schemas.microsoft.com/office/drawing/2010/main">
                <a:solidFill>
                  <a:srgbClr val="FFFFFF"/>
                </a:solidFill>
              </a14:hiddenFill>
            </a:ext>
          </a:extLst>
        </p:spPr>
      </p:pic>
      <p:sp>
        <p:nvSpPr>
          <p:cNvPr id="3" name="Tekstboks 2"/>
          <p:cNvSpPr txBox="1"/>
          <p:nvPr/>
        </p:nvSpPr>
        <p:spPr>
          <a:xfrm>
            <a:off x="8136395" y="1908949"/>
            <a:ext cx="899592" cy="477054"/>
          </a:xfrm>
          <a:prstGeom prst="rect">
            <a:avLst/>
          </a:prstGeom>
          <a:noFill/>
        </p:spPr>
        <p:txBody>
          <a:bodyPr wrap="square" rtlCol="0">
            <a:spAutoFit/>
          </a:bodyPr>
          <a:lstStyle/>
          <a:p>
            <a:r>
              <a:rPr lang="da-DK" sz="2500" dirty="0" smtClean="0">
                <a:solidFill>
                  <a:srgbClr val="6D6E71"/>
                </a:solidFill>
                <a:latin typeface="Arial" panose="020B0604020202020204" pitchFamily="34" charset="0"/>
                <a:cs typeface="Arial" panose="020B0604020202020204" pitchFamily="34" charset="0"/>
              </a:rPr>
              <a:t>2015</a:t>
            </a:r>
            <a:endParaRPr lang="da-DK" sz="2500" dirty="0">
              <a:solidFill>
                <a:srgbClr val="6D6E71"/>
              </a:solidFill>
              <a:latin typeface="Arial" panose="020B0604020202020204" pitchFamily="34" charset="0"/>
              <a:cs typeface="Arial" panose="020B0604020202020204" pitchFamily="34" charset="0"/>
            </a:endParaRPr>
          </a:p>
        </p:txBody>
      </p:sp>
      <p:sp>
        <p:nvSpPr>
          <p:cNvPr id="11" name="Tekstboks 10"/>
          <p:cNvSpPr txBox="1"/>
          <p:nvPr/>
        </p:nvSpPr>
        <p:spPr>
          <a:xfrm>
            <a:off x="1000225" y="6212386"/>
            <a:ext cx="899592" cy="477054"/>
          </a:xfrm>
          <a:prstGeom prst="rect">
            <a:avLst/>
          </a:prstGeom>
          <a:noFill/>
        </p:spPr>
        <p:txBody>
          <a:bodyPr wrap="square" rtlCol="0">
            <a:spAutoFit/>
          </a:bodyPr>
          <a:lstStyle/>
          <a:p>
            <a:r>
              <a:rPr lang="da-DK" sz="2500" dirty="0" smtClean="0">
                <a:solidFill>
                  <a:srgbClr val="6D6E71"/>
                </a:solidFill>
                <a:latin typeface="Arial" panose="020B0604020202020204" pitchFamily="34" charset="0"/>
                <a:cs typeface="Arial" panose="020B0604020202020204" pitchFamily="34" charset="0"/>
              </a:rPr>
              <a:t>2016</a:t>
            </a:r>
            <a:endParaRPr lang="da-DK" sz="2500" dirty="0">
              <a:solidFill>
                <a:srgbClr val="6D6E71"/>
              </a:solidFill>
              <a:latin typeface="Arial" panose="020B0604020202020204" pitchFamily="34" charset="0"/>
              <a:cs typeface="Arial" panose="020B0604020202020204" pitchFamily="34" charset="0"/>
            </a:endParaRPr>
          </a:p>
        </p:txBody>
      </p:sp>
      <p:sp>
        <p:nvSpPr>
          <p:cNvPr id="12" name="Tekstboks 11"/>
          <p:cNvSpPr txBox="1"/>
          <p:nvPr/>
        </p:nvSpPr>
        <p:spPr>
          <a:xfrm>
            <a:off x="100633" y="2262692"/>
            <a:ext cx="899592" cy="477054"/>
          </a:xfrm>
          <a:prstGeom prst="rect">
            <a:avLst/>
          </a:prstGeom>
          <a:noFill/>
        </p:spPr>
        <p:txBody>
          <a:bodyPr wrap="square" rtlCol="0">
            <a:spAutoFit/>
          </a:bodyPr>
          <a:lstStyle/>
          <a:p>
            <a:r>
              <a:rPr lang="da-DK" sz="2500" dirty="0" smtClean="0">
                <a:solidFill>
                  <a:srgbClr val="6D6E71"/>
                </a:solidFill>
                <a:latin typeface="Arial" panose="020B0604020202020204" pitchFamily="34" charset="0"/>
                <a:cs typeface="Arial" panose="020B0604020202020204" pitchFamily="34" charset="0"/>
              </a:rPr>
              <a:t>2014</a:t>
            </a:r>
            <a:endParaRPr lang="da-DK" sz="2500" dirty="0">
              <a:solidFill>
                <a:srgbClr val="6D6E71"/>
              </a:solidFill>
              <a:latin typeface="Arial" panose="020B0604020202020204" pitchFamily="34" charset="0"/>
              <a:cs typeface="Arial" panose="020B0604020202020204" pitchFamily="34" charset="0"/>
            </a:endParaRPr>
          </a:p>
        </p:txBody>
      </p:sp>
      <p:sp>
        <p:nvSpPr>
          <p:cNvPr id="13" name="Tekstboks 12"/>
          <p:cNvSpPr txBox="1"/>
          <p:nvPr/>
        </p:nvSpPr>
        <p:spPr>
          <a:xfrm>
            <a:off x="5475141" y="6124186"/>
            <a:ext cx="899592" cy="477054"/>
          </a:xfrm>
          <a:prstGeom prst="rect">
            <a:avLst/>
          </a:prstGeom>
          <a:noFill/>
        </p:spPr>
        <p:txBody>
          <a:bodyPr wrap="square" rtlCol="0">
            <a:spAutoFit/>
          </a:bodyPr>
          <a:lstStyle/>
          <a:p>
            <a:r>
              <a:rPr lang="da-DK" sz="2500" dirty="0" smtClean="0">
                <a:solidFill>
                  <a:srgbClr val="6D6E71"/>
                </a:solidFill>
                <a:latin typeface="Arial" panose="020B0604020202020204" pitchFamily="34" charset="0"/>
                <a:cs typeface="Arial" panose="020B0604020202020204" pitchFamily="34" charset="0"/>
              </a:rPr>
              <a:t>2017</a:t>
            </a:r>
            <a:endParaRPr lang="da-DK" sz="2500" dirty="0">
              <a:solidFill>
                <a:srgbClr val="6D6E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6686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a:off x="0" y="476752"/>
            <a:ext cx="9144000" cy="720000"/>
          </a:xfrm>
          <a:prstGeom prst="rect">
            <a:avLst/>
          </a:prstGeom>
          <a:solidFill>
            <a:srgbClr val="56CCE8"/>
          </a:solidFill>
        </p:spPr>
        <p:txBody>
          <a:bodyPr wrap="square" rtlCol="0">
            <a:spAutoFit/>
          </a:bodyPr>
          <a:lstStyle/>
          <a:p>
            <a:endParaRPr lang="da-DK" dirty="0" smtClean="0"/>
          </a:p>
          <a:p>
            <a:endParaRPr lang="da-DK" dirty="0"/>
          </a:p>
          <a:p>
            <a:endParaRPr lang="da-DK" dirty="0" smtClean="0"/>
          </a:p>
          <a:p>
            <a:endParaRPr lang="da-DK" dirty="0"/>
          </a:p>
          <a:p>
            <a:endParaRPr lang="da-DK" dirty="0" smtClean="0"/>
          </a:p>
          <a:p>
            <a:endParaRPr lang="da-DK" dirty="0"/>
          </a:p>
        </p:txBody>
      </p:sp>
      <p:sp>
        <p:nvSpPr>
          <p:cNvPr id="5" name="Titel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sz="2400" dirty="0" smtClean="0">
                <a:solidFill>
                  <a:schemeClr val="bg1"/>
                </a:solidFill>
                <a:latin typeface="Arial" panose="020B0604020202020204" pitchFamily="34" charset="0"/>
                <a:cs typeface="Arial" panose="020B0604020202020204" pitchFamily="34" charset="0"/>
              </a:rPr>
              <a:t>Research Funding</a:t>
            </a:r>
            <a:endParaRPr lang="da-DK" sz="2400" dirty="0">
              <a:solidFill>
                <a:schemeClr val="bg1"/>
              </a:solidFill>
              <a:latin typeface="Arial" panose="020B0604020202020204" pitchFamily="34" charset="0"/>
              <a:cs typeface="Arial" panose="020B0604020202020204" pitchFamily="34" charset="0"/>
            </a:endParaRPr>
          </a:p>
        </p:txBody>
      </p:sp>
      <p:sp>
        <p:nvSpPr>
          <p:cNvPr id="7" name="Pladsholder til indhold 2"/>
          <p:cNvSpPr>
            <a:spLocks noGrp="1"/>
          </p:cNvSpPr>
          <p:nvPr>
            <p:ph idx="1"/>
          </p:nvPr>
        </p:nvSpPr>
        <p:spPr>
          <a:xfrm>
            <a:off x="539552" y="1417638"/>
            <a:ext cx="4906888" cy="5323730"/>
          </a:xfrm>
        </p:spPr>
        <p:txBody>
          <a:bodyPr>
            <a:normAutofit fontScale="92500" lnSpcReduction="20000"/>
          </a:bodyPr>
          <a:lstStyle/>
          <a:p>
            <a:pPr marL="457200" lvl="1" indent="0">
              <a:buNone/>
            </a:pPr>
            <a:r>
              <a:rPr lang="en-US" sz="1000" b="1" dirty="0" smtClean="0">
                <a:solidFill>
                  <a:srgbClr val="6D6E71"/>
                </a:solidFill>
                <a:latin typeface="Arial" panose="020B0604020202020204" pitchFamily="34" charset="0"/>
                <a:cs typeface="Arial" panose="020B0604020202020204" pitchFamily="34" charset="0"/>
              </a:rPr>
              <a:t>2014</a:t>
            </a:r>
            <a:endParaRPr lang="en-US" sz="1000" b="1" dirty="0">
              <a:solidFill>
                <a:srgbClr val="6D6E71"/>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1000" dirty="0">
                <a:solidFill>
                  <a:srgbClr val="6D6E71"/>
                </a:solidFill>
                <a:latin typeface="Arial" panose="020B0604020202020204" pitchFamily="34" charset="0"/>
                <a:cs typeface="Arial" panose="020B0604020202020204" pitchFamily="34" charset="0"/>
              </a:rPr>
              <a:t>Refinement of animal models of pain: Establishment of strategies to alleviate avoidable pain in rat models for pain and inflammation</a:t>
            </a:r>
          </a:p>
          <a:p>
            <a:pPr lvl="1">
              <a:buFont typeface="Wingdings" panose="05000000000000000000" pitchFamily="2" charset="2"/>
              <a:buChar char="§"/>
            </a:pPr>
            <a:r>
              <a:rPr lang="en-US" sz="1000" dirty="0">
                <a:solidFill>
                  <a:srgbClr val="6D6E71"/>
                </a:solidFill>
                <a:latin typeface="Arial" panose="020B0604020202020204" pitchFamily="34" charset="0"/>
                <a:cs typeface="Arial" panose="020B0604020202020204" pitchFamily="34" charset="0"/>
              </a:rPr>
              <a:t>Pathological and immunological consequences of basic experimental animal procedures in mice</a:t>
            </a:r>
          </a:p>
          <a:p>
            <a:pPr lvl="1">
              <a:buFont typeface="Wingdings" panose="05000000000000000000" pitchFamily="2" charset="2"/>
              <a:buChar char="§"/>
            </a:pPr>
            <a:r>
              <a:rPr lang="en-US" sz="1000" dirty="0">
                <a:solidFill>
                  <a:srgbClr val="6D6E71"/>
                </a:solidFill>
                <a:latin typeface="Arial" panose="020B0604020202020204" pitchFamily="34" charset="0"/>
                <a:cs typeface="Arial" panose="020B0604020202020204" pitchFamily="34" charset="0"/>
              </a:rPr>
              <a:t>Reducing the group size in studies of dermatitis by standardization of the gut microbiota</a:t>
            </a:r>
          </a:p>
          <a:p>
            <a:pPr lvl="1">
              <a:buFont typeface="Wingdings" panose="05000000000000000000" pitchFamily="2" charset="2"/>
              <a:buChar char="§"/>
            </a:pPr>
            <a:r>
              <a:rPr lang="en-US" sz="1000" dirty="0">
                <a:solidFill>
                  <a:srgbClr val="6D6E71"/>
                </a:solidFill>
                <a:latin typeface="Arial" panose="020B0604020202020204" pitchFamily="34" charset="0"/>
                <a:cs typeface="Arial" panose="020B0604020202020204" pitchFamily="34" charset="0"/>
              </a:rPr>
              <a:t>Establishment of an In vitro model for diabetic </a:t>
            </a:r>
            <a:r>
              <a:rPr lang="en-US" sz="1000" dirty="0" smtClean="0">
                <a:solidFill>
                  <a:srgbClr val="6D6E71"/>
                </a:solidFill>
                <a:latin typeface="Arial" panose="020B0604020202020204" pitchFamily="34" charset="0"/>
                <a:cs typeface="Arial" panose="020B0604020202020204" pitchFamily="34" charset="0"/>
              </a:rPr>
              <a:t>atherosclerosis</a:t>
            </a:r>
          </a:p>
          <a:p>
            <a:pPr lvl="1">
              <a:buFont typeface="Wingdings" panose="05000000000000000000" pitchFamily="2" charset="2"/>
              <a:buChar char="§"/>
            </a:pPr>
            <a:endParaRPr lang="en-US" sz="1000" dirty="0" smtClean="0">
              <a:solidFill>
                <a:srgbClr val="6D6E71"/>
              </a:solidFill>
              <a:latin typeface="Arial" panose="020B0604020202020204" pitchFamily="34" charset="0"/>
              <a:cs typeface="Arial" panose="020B0604020202020204" pitchFamily="34" charset="0"/>
            </a:endParaRPr>
          </a:p>
          <a:p>
            <a:pPr marL="457200" lvl="1" indent="0">
              <a:buNone/>
            </a:pPr>
            <a:r>
              <a:rPr lang="en-US" sz="1000" b="1" dirty="0" smtClean="0">
                <a:solidFill>
                  <a:srgbClr val="6D6E71"/>
                </a:solidFill>
                <a:latin typeface="Arial" panose="020B0604020202020204" pitchFamily="34" charset="0"/>
                <a:cs typeface="Arial" panose="020B0604020202020204" pitchFamily="34" charset="0"/>
              </a:rPr>
              <a:t>2015</a:t>
            </a:r>
            <a:endParaRPr lang="en-US" sz="1000" b="1" dirty="0">
              <a:solidFill>
                <a:srgbClr val="6D6E71"/>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1000" dirty="0">
                <a:solidFill>
                  <a:srgbClr val="6D6E71"/>
                </a:solidFill>
                <a:latin typeface="Arial" panose="020B0604020202020204" pitchFamily="34" charset="0"/>
                <a:cs typeface="Arial" panose="020B0604020202020204" pitchFamily="34" charset="0"/>
              </a:rPr>
              <a:t>An in vitro method to predict acute lung toxicity due to pulmonary surfactant inhibition </a:t>
            </a:r>
            <a:endParaRPr lang="en-US" sz="1000" dirty="0" smtClean="0">
              <a:solidFill>
                <a:srgbClr val="6D6E71"/>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1000" dirty="0" smtClean="0">
                <a:solidFill>
                  <a:srgbClr val="6D6E71"/>
                </a:solidFill>
                <a:latin typeface="Arial" panose="020B0604020202020204" pitchFamily="34" charset="0"/>
                <a:cs typeface="Arial" panose="020B0604020202020204" pitchFamily="34" charset="0"/>
              </a:rPr>
              <a:t>A </a:t>
            </a:r>
            <a:r>
              <a:rPr lang="en-US" sz="1000" dirty="0">
                <a:solidFill>
                  <a:srgbClr val="6D6E71"/>
                </a:solidFill>
                <a:latin typeface="Arial" panose="020B0604020202020204" pitchFamily="34" charset="0"/>
                <a:cs typeface="Arial" panose="020B0604020202020204" pitchFamily="34" charset="0"/>
              </a:rPr>
              <a:t>Refined Approach to Producing Polyclonal Antibodies in Chickens – Completely Replacing All Invasive Elements by Combining Immunizations with Routine Aerosol-based </a:t>
            </a:r>
            <a:r>
              <a:rPr lang="en-US" sz="1000" dirty="0" smtClean="0">
                <a:solidFill>
                  <a:srgbClr val="6D6E71"/>
                </a:solidFill>
                <a:latin typeface="Arial" panose="020B0604020202020204" pitchFamily="34" charset="0"/>
                <a:cs typeface="Arial" panose="020B0604020202020204" pitchFamily="34" charset="0"/>
              </a:rPr>
              <a:t>Vaccinations</a:t>
            </a:r>
          </a:p>
          <a:p>
            <a:pPr lvl="1">
              <a:buFont typeface="Wingdings" panose="05000000000000000000" pitchFamily="2" charset="2"/>
              <a:buChar char="§"/>
            </a:pPr>
            <a:r>
              <a:rPr lang="en-US" sz="1000" dirty="0" smtClean="0">
                <a:solidFill>
                  <a:srgbClr val="6D6E71"/>
                </a:solidFill>
                <a:latin typeface="Arial" panose="020B0604020202020204" pitchFamily="34" charset="0"/>
                <a:cs typeface="Arial" panose="020B0604020202020204" pitchFamily="34" charset="0"/>
              </a:rPr>
              <a:t>An </a:t>
            </a:r>
            <a:r>
              <a:rPr lang="en-US" sz="1000" dirty="0">
                <a:solidFill>
                  <a:srgbClr val="6D6E71"/>
                </a:solidFill>
                <a:latin typeface="Arial" panose="020B0604020202020204" pitchFamily="34" charset="0"/>
                <a:cs typeface="Arial" panose="020B0604020202020204" pitchFamily="34" charset="0"/>
              </a:rPr>
              <a:t>alternative to animal experiments: Development of an in vitro human skin model for evaluation of topical antimicrobial </a:t>
            </a:r>
            <a:r>
              <a:rPr lang="en-US" sz="1000" dirty="0" smtClean="0">
                <a:solidFill>
                  <a:srgbClr val="6D6E71"/>
                </a:solidFill>
                <a:latin typeface="Arial" panose="020B0604020202020204" pitchFamily="34" charset="0"/>
                <a:cs typeface="Arial" panose="020B0604020202020204" pitchFamily="34" charset="0"/>
              </a:rPr>
              <a:t>compounds</a:t>
            </a:r>
          </a:p>
          <a:p>
            <a:pPr lvl="1">
              <a:buFont typeface="Wingdings" panose="05000000000000000000" pitchFamily="2" charset="2"/>
              <a:buChar char="§"/>
            </a:pPr>
            <a:endParaRPr lang="en-US" sz="1000" dirty="0" smtClean="0">
              <a:solidFill>
                <a:srgbClr val="6D6E71"/>
              </a:solidFill>
              <a:latin typeface="Arial" panose="020B0604020202020204" pitchFamily="34" charset="0"/>
              <a:cs typeface="Arial" panose="020B0604020202020204" pitchFamily="34" charset="0"/>
            </a:endParaRPr>
          </a:p>
          <a:p>
            <a:pPr marL="457200" lvl="1" indent="0">
              <a:buNone/>
            </a:pPr>
            <a:r>
              <a:rPr lang="en-US" sz="1000" b="1" dirty="0" smtClean="0">
                <a:solidFill>
                  <a:srgbClr val="6D6E71"/>
                </a:solidFill>
                <a:latin typeface="Arial" panose="020B0604020202020204" pitchFamily="34" charset="0"/>
                <a:cs typeface="Arial" panose="020B0604020202020204" pitchFamily="34" charset="0"/>
              </a:rPr>
              <a:t>2016</a:t>
            </a:r>
            <a:endParaRPr lang="en-US" sz="1000" b="1" dirty="0">
              <a:solidFill>
                <a:srgbClr val="6D6E71"/>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1000" dirty="0">
                <a:solidFill>
                  <a:srgbClr val="6D6E71"/>
                </a:solidFill>
                <a:latin typeface="Arial" panose="020B0604020202020204" pitchFamily="34" charset="0"/>
                <a:cs typeface="Arial" panose="020B0604020202020204" pitchFamily="34" charset="0"/>
              </a:rPr>
              <a:t>Development of computer models to predict chemicals interference with thyroid hormones </a:t>
            </a:r>
            <a:endParaRPr lang="en-US" sz="1000" dirty="0" smtClean="0">
              <a:solidFill>
                <a:srgbClr val="6D6E71"/>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1000" dirty="0" smtClean="0">
                <a:solidFill>
                  <a:srgbClr val="6D6E71"/>
                </a:solidFill>
                <a:latin typeface="Arial" panose="020B0604020202020204" pitchFamily="34" charset="0"/>
                <a:cs typeface="Arial" panose="020B0604020202020204" pitchFamily="34" charset="0"/>
              </a:rPr>
              <a:t>Towards </a:t>
            </a:r>
            <a:r>
              <a:rPr lang="en-US" sz="1000" dirty="0">
                <a:solidFill>
                  <a:srgbClr val="6D6E71"/>
                </a:solidFill>
                <a:latin typeface="Arial" panose="020B0604020202020204" pitchFamily="34" charset="0"/>
                <a:cs typeface="Arial" panose="020B0604020202020204" pitchFamily="34" charset="0"/>
              </a:rPr>
              <a:t>better brain cancer treatment with novel in vitro models and fewer animal experiments </a:t>
            </a:r>
            <a:endParaRPr lang="en-US" sz="1000" dirty="0" smtClean="0">
              <a:solidFill>
                <a:srgbClr val="6D6E71"/>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1000" dirty="0" smtClean="0">
                <a:solidFill>
                  <a:srgbClr val="6D6E71"/>
                </a:solidFill>
                <a:latin typeface="Arial" panose="020B0604020202020204" pitchFamily="34" charset="0"/>
                <a:cs typeface="Arial" panose="020B0604020202020204" pitchFamily="34" charset="0"/>
              </a:rPr>
              <a:t>Use </a:t>
            </a:r>
            <a:r>
              <a:rPr lang="en-US" sz="1000" dirty="0">
                <a:solidFill>
                  <a:srgbClr val="6D6E71"/>
                </a:solidFill>
                <a:latin typeface="Arial" panose="020B0604020202020204" pitchFamily="34" charset="0"/>
                <a:cs typeface="Arial" panose="020B0604020202020204" pitchFamily="34" charset="0"/>
              </a:rPr>
              <a:t>of cell culture technology to minimize the needs for animal trials in development and production of fish </a:t>
            </a:r>
            <a:r>
              <a:rPr lang="en-US" sz="1000" dirty="0" smtClean="0">
                <a:solidFill>
                  <a:srgbClr val="6D6E71"/>
                </a:solidFill>
                <a:latin typeface="Arial" panose="020B0604020202020204" pitchFamily="34" charset="0"/>
                <a:cs typeface="Arial" panose="020B0604020202020204" pitchFamily="34" charset="0"/>
              </a:rPr>
              <a:t>vaccines</a:t>
            </a:r>
          </a:p>
          <a:p>
            <a:pPr lvl="1">
              <a:buFont typeface="Wingdings" panose="05000000000000000000" pitchFamily="2" charset="2"/>
              <a:buChar char="§"/>
            </a:pPr>
            <a:endParaRPr lang="en-US" sz="1000" dirty="0">
              <a:solidFill>
                <a:srgbClr val="6D6E71"/>
              </a:solidFill>
              <a:latin typeface="Arial" panose="020B0604020202020204" pitchFamily="34" charset="0"/>
              <a:cs typeface="Arial" panose="020B0604020202020204" pitchFamily="34" charset="0"/>
            </a:endParaRPr>
          </a:p>
          <a:p>
            <a:pPr marL="457200" lvl="1" indent="0">
              <a:buNone/>
            </a:pPr>
            <a:r>
              <a:rPr lang="en-US" sz="1000" b="1" dirty="0" smtClean="0">
                <a:solidFill>
                  <a:srgbClr val="6D6E71"/>
                </a:solidFill>
                <a:latin typeface="Arial" panose="020B0604020202020204" pitchFamily="34" charset="0"/>
                <a:cs typeface="Arial" panose="020B0604020202020204" pitchFamily="34" charset="0"/>
              </a:rPr>
              <a:t>2017</a:t>
            </a:r>
          </a:p>
          <a:p>
            <a:pPr lvl="1">
              <a:buFont typeface="Wingdings" panose="05000000000000000000" pitchFamily="2" charset="2"/>
              <a:buChar char="§"/>
            </a:pPr>
            <a:r>
              <a:rPr lang="en-US" sz="1000" dirty="0">
                <a:solidFill>
                  <a:srgbClr val="6D6E71"/>
                </a:solidFill>
                <a:latin typeface="Arial" panose="020B0604020202020204" pitchFamily="34" charset="0"/>
                <a:cs typeface="Arial" panose="020B0604020202020204" pitchFamily="34" charset="0"/>
              </a:rPr>
              <a:t>Use of Primary Isolates From Human Kidney to Study the Molecular Aspects of Blood Pressure Regulation</a:t>
            </a:r>
          </a:p>
          <a:p>
            <a:pPr lvl="1">
              <a:buFont typeface="Wingdings" panose="05000000000000000000" pitchFamily="2" charset="2"/>
              <a:buChar char="§"/>
            </a:pPr>
            <a:r>
              <a:rPr lang="en-US" sz="1000" dirty="0">
                <a:solidFill>
                  <a:srgbClr val="6D6E71"/>
                </a:solidFill>
                <a:latin typeface="Arial" panose="020B0604020202020204" pitchFamily="34" charset="0"/>
                <a:cs typeface="Arial" panose="020B0604020202020204" pitchFamily="34" charset="0"/>
              </a:rPr>
              <a:t>Developing FACS based in vitro assays to measure antibody mediated protection against infection with intracellular bacteria</a:t>
            </a:r>
          </a:p>
          <a:p>
            <a:pPr lvl="1">
              <a:buFont typeface="Wingdings" panose="05000000000000000000" pitchFamily="2" charset="2"/>
              <a:buChar char="§"/>
            </a:pPr>
            <a:r>
              <a:rPr lang="en-US" sz="1000" dirty="0">
                <a:solidFill>
                  <a:srgbClr val="6D6E71"/>
                </a:solidFill>
                <a:latin typeface="Arial" panose="020B0604020202020204" pitchFamily="34" charset="0"/>
                <a:cs typeface="Arial" panose="020B0604020202020204" pitchFamily="34" charset="0"/>
              </a:rPr>
              <a:t>Implementation of analgesic refinement in rats used as models for arthritis and inflammatory </a:t>
            </a:r>
            <a:r>
              <a:rPr lang="en-US" sz="1000" dirty="0" smtClean="0">
                <a:solidFill>
                  <a:srgbClr val="6D6E71"/>
                </a:solidFill>
                <a:latin typeface="Arial" panose="020B0604020202020204" pitchFamily="34" charset="0"/>
                <a:cs typeface="Arial" panose="020B0604020202020204" pitchFamily="34" charset="0"/>
              </a:rPr>
              <a:t>pain</a:t>
            </a:r>
          </a:p>
          <a:p>
            <a:pPr lvl="1">
              <a:buFont typeface="Wingdings" panose="05000000000000000000" pitchFamily="2" charset="2"/>
              <a:buChar char="§"/>
            </a:pPr>
            <a:endParaRPr lang="en-US" sz="1000" dirty="0">
              <a:solidFill>
                <a:srgbClr val="6D6E71"/>
              </a:solidFill>
              <a:latin typeface="Arial" panose="020B0604020202020204" pitchFamily="34" charset="0"/>
              <a:cs typeface="Arial" panose="020B0604020202020204" pitchFamily="34" charset="0"/>
            </a:endParaRPr>
          </a:p>
          <a:p>
            <a:pPr marL="457200" lvl="1" indent="0">
              <a:buNone/>
            </a:pPr>
            <a:r>
              <a:rPr lang="en-US" sz="1000" b="1" dirty="0" smtClean="0">
                <a:solidFill>
                  <a:srgbClr val="6D6E71"/>
                </a:solidFill>
                <a:latin typeface="Arial" panose="020B0604020202020204" pitchFamily="34" charset="0"/>
                <a:cs typeface="Arial" panose="020B0604020202020204" pitchFamily="34" charset="0"/>
              </a:rPr>
              <a:t>2018</a:t>
            </a:r>
            <a:endParaRPr lang="en-US" sz="1000" dirty="0" smtClean="0">
              <a:solidFill>
                <a:srgbClr val="6D6E71"/>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1000" dirty="0">
                <a:solidFill>
                  <a:srgbClr val="6D6E71"/>
                </a:solidFill>
                <a:latin typeface="Arial" panose="020B0604020202020204" pitchFamily="34" charset="0"/>
                <a:cs typeface="Arial" panose="020B0604020202020204" pitchFamily="34" charset="0"/>
              </a:rPr>
              <a:t>New advanced blood infection model</a:t>
            </a:r>
          </a:p>
          <a:p>
            <a:pPr lvl="1">
              <a:buFont typeface="Wingdings" panose="05000000000000000000" pitchFamily="2" charset="2"/>
              <a:buChar char="§"/>
            </a:pPr>
            <a:r>
              <a:rPr lang="en-US" sz="1000" dirty="0">
                <a:solidFill>
                  <a:srgbClr val="6D6E71"/>
                </a:solidFill>
                <a:latin typeface="Arial" panose="020B0604020202020204" pitchFamily="34" charset="0"/>
                <a:cs typeface="Arial" panose="020B0604020202020204" pitchFamily="34" charset="0"/>
              </a:rPr>
              <a:t>Transport and metabolism of </a:t>
            </a:r>
            <a:r>
              <a:rPr lang="en-US" sz="1000" dirty="0" err="1">
                <a:solidFill>
                  <a:srgbClr val="6D6E71"/>
                </a:solidFill>
                <a:latin typeface="Arial" panose="020B0604020202020204" pitchFamily="34" charset="0"/>
                <a:cs typeface="Arial" panose="020B0604020202020204" pitchFamily="34" charset="0"/>
              </a:rPr>
              <a:t>azol</a:t>
            </a:r>
            <a:r>
              <a:rPr lang="en-US" sz="1000" dirty="0">
                <a:solidFill>
                  <a:srgbClr val="6D6E71"/>
                </a:solidFill>
                <a:latin typeface="Arial" panose="020B0604020202020204" pitchFamily="34" charset="0"/>
                <a:cs typeface="Arial" panose="020B0604020202020204" pitchFamily="34" charset="0"/>
              </a:rPr>
              <a:t> antifungal drugs in the human term placenta</a:t>
            </a:r>
          </a:p>
          <a:p>
            <a:pPr lvl="1">
              <a:buFont typeface="Wingdings" panose="05000000000000000000" pitchFamily="2" charset="2"/>
              <a:buChar char="§"/>
            </a:pPr>
            <a:r>
              <a:rPr lang="en-US" sz="1000" dirty="0">
                <a:solidFill>
                  <a:srgbClr val="6D6E71"/>
                </a:solidFill>
                <a:latin typeface="Arial" panose="020B0604020202020204" pitchFamily="34" charset="0"/>
                <a:cs typeface="Arial" panose="020B0604020202020204" pitchFamily="34" charset="0"/>
              </a:rPr>
              <a:t>The mouse passport</a:t>
            </a:r>
            <a:endParaRPr lang="en-US" sz="1000" dirty="0" smtClean="0">
              <a:solidFill>
                <a:srgbClr val="6D6E71"/>
              </a:solidFill>
              <a:latin typeface="Arial" panose="020B0604020202020204" pitchFamily="34" charset="0"/>
              <a:cs typeface="Arial" panose="020B0604020202020204" pitchFamily="34" charset="0"/>
            </a:endParaRPr>
          </a:p>
        </p:txBody>
      </p:sp>
      <p:pic>
        <p:nvPicPr>
          <p:cNvPr id="9" name="Bille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53254"/>
            <a:ext cx="1080120" cy="566995"/>
          </a:xfrm>
          <a:prstGeom prst="rect">
            <a:avLst/>
          </a:prstGeom>
        </p:spPr>
      </p:pic>
    </p:spTree>
    <p:extLst>
      <p:ext uri="{BB962C8B-B14F-4D97-AF65-F5344CB8AC3E}">
        <p14:creationId xmlns:p14="http://schemas.microsoft.com/office/powerpoint/2010/main" val="3076043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a:off x="0" y="476752"/>
            <a:ext cx="9144000" cy="720000"/>
          </a:xfrm>
          <a:prstGeom prst="rect">
            <a:avLst/>
          </a:prstGeom>
          <a:solidFill>
            <a:srgbClr val="56CCE8"/>
          </a:solidFill>
        </p:spPr>
        <p:txBody>
          <a:bodyPr wrap="square" rtlCol="0">
            <a:spAutoFit/>
          </a:bodyPr>
          <a:lstStyle/>
          <a:p>
            <a:endParaRPr lang="da-DK" dirty="0" smtClean="0"/>
          </a:p>
          <a:p>
            <a:endParaRPr lang="da-DK" dirty="0"/>
          </a:p>
          <a:p>
            <a:endParaRPr lang="da-DK" dirty="0" smtClean="0"/>
          </a:p>
          <a:p>
            <a:endParaRPr lang="da-DK" dirty="0"/>
          </a:p>
          <a:p>
            <a:endParaRPr lang="da-DK" dirty="0" smtClean="0"/>
          </a:p>
          <a:p>
            <a:endParaRPr lang="da-DK" dirty="0"/>
          </a:p>
        </p:txBody>
      </p:sp>
      <p:sp>
        <p:nvSpPr>
          <p:cNvPr id="5" name="Titel 1"/>
          <p:cNvSpPr>
            <a:spLocks noGrp="1"/>
          </p:cNvSpPr>
          <p:nvPr>
            <p:ph type="title"/>
          </p:nvPr>
        </p:nvSpPr>
        <p:spPr>
          <a:xfrm>
            <a:off x="457200" y="274638"/>
            <a:ext cx="8229600" cy="1143000"/>
          </a:xfrm>
        </p:spPr>
        <p:txBody>
          <a:bodyPr>
            <a:normAutofit/>
          </a:bodyPr>
          <a:lstStyle/>
          <a:p>
            <a:pPr lvl="1" algn="ctr" rtl="0">
              <a:spcBef>
                <a:spcPct val="0"/>
              </a:spcBef>
            </a:pPr>
            <a:r>
              <a:rPr lang="en-US" sz="2400" kern="1200" dirty="0" smtClean="0">
                <a:solidFill>
                  <a:schemeClr val="bg1"/>
                </a:solidFill>
                <a:latin typeface="Frutiger 45 Light" panose="02000403040000020004" pitchFamily="2" charset="0"/>
                <a:ea typeface="+mj-ea"/>
                <a:cs typeface="Arial" panose="020B0604020202020204" pitchFamily="34" charset="0"/>
              </a:rPr>
              <a:t>Annual Report</a:t>
            </a:r>
            <a:endParaRPr lang="en-US" sz="2400" kern="1200" dirty="0">
              <a:solidFill>
                <a:schemeClr val="bg1"/>
              </a:solidFill>
              <a:latin typeface="Frutiger 45 Light" panose="02000403040000020004" pitchFamily="2" charset="0"/>
              <a:ea typeface="+mj-ea"/>
              <a:cs typeface="Arial" panose="020B0604020202020204" pitchFamily="34" charset="0"/>
            </a:endParaRPr>
          </a:p>
        </p:txBody>
      </p:sp>
      <p:pic>
        <p:nvPicPr>
          <p:cNvPr id="8" name="Bille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5812" y="2223103"/>
            <a:ext cx="1976142" cy="2801130"/>
          </a:xfrm>
          <a:prstGeom prst="rect">
            <a:avLst/>
          </a:prstGeom>
        </p:spPr>
      </p:pic>
      <p:pic>
        <p:nvPicPr>
          <p:cNvPr id="15362" name="Picture 2" descr="Annual rep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009" y="2215449"/>
            <a:ext cx="1968207" cy="2801130"/>
          </a:xfrm>
          <a:prstGeom prst="rect">
            <a:avLst/>
          </a:prstGeom>
          <a:noFill/>
          <a:extLst>
            <a:ext uri="{909E8E84-426E-40DD-AFC4-6F175D3DCCD1}">
              <a14:hiddenFill xmlns:a14="http://schemas.microsoft.com/office/drawing/2010/main">
                <a:solidFill>
                  <a:srgbClr val="FFFFFF"/>
                </a:solidFill>
              </a14:hiddenFill>
            </a:ext>
          </a:extLst>
        </p:spPr>
      </p:pic>
      <p:pic>
        <p:nvPicPr>
          <p:cNvPr id="10" name="Billed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2360" y="553254"/>
            <a:ext cx="1080120" cy="566995"/>
          </a:xfrm>
          <a:prstGeom prst="rect">
            <a:avLst/>
          </a:prstGeom>
        </p:spPr>
      </p:pic>
      <p:pic>
        <p:nvPicPr>
          <p:cNvPr id="9219"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9488" t="5379" r="14569" b="4215"/>
          <a:stretch/>
        </p:blipFill>
        <p:spPr bwMode="auto">
          <a:xfrm>
            <a:off x="395536" y="2220614"/>
            <a:ext cx="1976142" cy="279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descr="Årsrappo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5497" y="2223103"/>
            <a:ext cx="1978951" cy="279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284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a:off x="0" y="476752"/>
            <a:ext cx="9144000" cy="720000"/>
          </a:xfrm>
          <a:prstGeom prst="rect">
            <a:avLst/>
          </a:prstGeom>
          <a:solidFill>
            <a:srgbClr val="56CCE8"/>
          </a:solidFill>
        </p:spPr>
        <p:txBody>
          <a:bodyPr wrap="square" rtlCol="0">
            <a:spAutoFit/>
          </a:bodyPr>
          <a:lstStyle/>
          <a:p>
            <a:endParaRPr lang="da-DK" dirty="0" smtClean="0"/>
          </a:p>
          <a:p>
            <a:endParaRPr lang="da-DK" dirty="0"/>
          </a:p>
          <a:p>
            <a:endParaRPr lang="da-DK" dirty="0" smtClean="0"/>
          </a:p>
          <a:p>
            <a:endParaRPr lang="da-DK" dirty="0"/>
          </a:p>
          <a:p>
            <a:endParaRPr lang="da-DK" dirty="0" smtClean="0"/>
          </a:p>
          <a:p>
            <a:endParaRPr lang="da-DK" dirty="0"/>
          </a:p>
        </p:txBody>
      </p:sp>
      <p:sp>
        <p:nvSpPr>
          <p:cNvPr id="6" name="Titel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bg1"/>
                </a:solidFill>
                <a:latin typeface="Frutiger 45 Light" panose="02000403040000020004" pitchFamily="2" charset="0"/>
                <a:cs typeface="Arial" panose="020B0604020202020204" pitchFamily="34" charset="0"/>
              </a:rPr>
              <a:t>Website</a:t>
            </a:r>
            <a:endParaRPr lang="da-DK" sz="2400" dirty="0">
              <a:solidFill>
                <a:schemeClr val="bg1"/>
              </a:solidFill>
              <a:latin typeface="Frutiger 45 Light" panose="02000403040000020004" pitchFamily="2" charset="0"/>
              <a:cs typeface="Arial" panose="020B0604020202020204" pitchFamily="34" charset="0"/>
            </a:endParaRPr>
          </a:p>
        </p:txBody>
      </p:sp>
      <p:pic>
        <p:nvPicPr>
          <p:cNvPr id="7" name="Bille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53254"/>
            <a:ext cx="1080120" cy="566995"/>
          </a:xfrm>
          <a:prstGeom prst="rect">
            <a:avLst/>
          </a:prstGeom>
        </p:spPr>
      </p:pic>
      <p:pic>
        <p:nvPicPr>
          <p:cNvPr id="1229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379" r="1035" b="6360"/>
          <a:stretch/>
        </p:blipFill>
        <p:spPr bwMode="auto">
          <a:xfrm>
            <a:off x="80540" y="1472923"/>
            <a:ext cx="8982919" cy="450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5008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boks 13"/>
          <p:cNvSpPr txBox="1"/>
          <p:nvPr/>
        </p:nvSpPr>
        <p:spPr>
          <a:xfrm>
            <a:off x="0" y="476752"/>
            <a:ext cx="9144000" cy="720000"/>
          </a:xfrm>
          <a:prstGeom prst="rect">
            <a:avLst/>
          </a:prstGeom>
          <a:solidFill>
            <a:srgbClr val="56CCE8"/>
          </a:solidFill>
        </p:spPr>
        <p:txBody>
          <a:bodyPr wrap="square" rtlCol="0">
            <a:spAutoFit/>
          </a:bodyPr>
          <a:lstStyle/>
          <a:p>
            <a:endParaRPr lang="da-DK" dirty="0" smtClean="0"/>
          </a:p>
          <a:p>
            <a:endParaRPr lang="da-DK" dirty="0"/>
          </a:p>
          <a:p>
            <a:endParaRPr lang="da-DK" dirty="0" smtClean="0"/>
          </a:p>
          <a:p>
            <a:endParaRPr lang="da-DK" dirty="0"/>
          </a:p>
          <a:p>
            <a:endParaRPr lang="da-DK" dirty="0" smtClean="0"/>
          </a:p>
          <a:p>
            <a:endParaRPr lang="da-DK" dirty="0"/>
          </a:p>
        </p:txBody>
      </p:sp>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14667091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0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p>
            <a:r>
              <a:rPr lang="da-DK" sz="2400" dirty="0" err="1" smtClean="0">
                <a:solidFill>
                  <a:schemeClr val="bg1"/>
                </a:solidFill>
                <a:latin typeface="Frutiger 45 Light" panose="02000403040000020004" pitchFamily="2" charset="0"/>
                <a:cs typeface="Arial" panose="020B0604020202020204" pitchFamily="34" charset="0"/>
              </a:rPr>
              <a:t>Teaching</a:t>
            </a:r>
            <a:r>
              <a:rPr lang="da-DK" sz="2400" dirty="0" smtClean="0">
                <a:solidFill>
                  <a:schemeClr val="bg1"/>
                </a:solidFill>
                <a:latin typeface="Frutiger 45 Light" panose="02000403040000020004" pitchFamily="2" charset="0"/>
                <a:cs typeface="Arial" panose="020B0604020202020204" pitchFamily="34" charset="0"/>
              </a:rPr>
              <a:t> </a:t>
            </a:r>
            <a:r>
              <a:rPr lang="da-DK" sz="2400" dirty="0" err="1" smtClean="0">
                <a:solidFill>
                  <a:schemeClr val="bg1"/>
                </a:solidFill>
                <a:latin typeface="Frutiger 45 Light" panose="02000403040000020004" pitchFamily="2" charset="0"/>
                <a:cs typeface="Arial" panose="020B0604020202020204" pitchFamily="34" charset="0"/>
              </a:rPr>
              <a:t>Material</a:t>
            </a:r>
            <a:endParaRPr lang="en-US" sz="2400" dirty="0">
              <a:solidFill>
                <a:schemeClr val="bg1"/>
              </a:solidFill>
              <a:latin typeface="Frutiger 45 Light" panose="02000403040000020004" pitchFamily="2" charset="0"/>
              <a:cs typeface="Arial" panose="020B0604020202020204" pitchFamily="34" charset="0"/>
            </a:endParaRPr>
          </a:p>
        </p:txBody>
      </p:sp>
      <p:sp>
        <p:nvSpPr>
          <p:cNvPr id="3" name="Tekstboks 2"/>
          <p:cNvSpPr txBox="1"/>
          <p:nvPr/>
        </p:nvSpPr>
        <p:spPr>
          <a:xfrm>
            <a:off x="395536" y="1340768"/>
            <a:ext cx="8136904" cy="1200329"/>
          </a:xfrm>
          <a:prstGeom prst="rect">
            <a:avLst/>
          </a:prstGeom>
          <a:noFill/>
        </p:spPr>
        <p:txBody>
          <a:bodyPr wrap="square" rtlCol="0">
            <a:spAutoFit/>
          </a:bodyPr>
          <a:lstStyle/>
          <a:p>
            <a:endParaRPr lang="en-US" sz="2400" b="1" dirty="0">
              <a:solidFill>
                <a:schemeClr val="tx1">
                  <a:lumMod val="50000"/>
                  <a:lumOff val="50000"/>
                </a:schemeClr>
              </a:solidFill>
            </a:endParaRPr>
          </a:p>
          <a:p>
            <a:pPr marL="285750" indent="-285750">
              <a:buFontTx/>
              <a:buChar char="-"/>
            </a:pPr>
            <a:endParaRPr lang="en-US" sz="2400" dirty="0">
              <a:solidFill>
                <a:schemeClr val="tx1">
                  <a:lumMod val="50000"/>
                  <a:lumOff val="50000"/>
                </a:schemeClr>
              </a:solidFill>
            </a:endParaRPr>
          </a:p>
          <a:p>
            <a:pPr marL="285750" indent="-285750">
              <a:buFontTx/>
              <a:buChar char="-"/>
            </a:pPr>
            <a:endParaRPr lang="en-US" sz="2400" dirty="0">
              <a:solidFill>
                <a:schemeClr val="tx1">
                  <a:lumMod val="50000"/>
                  <a:lumOff val="50000"/>
                </a:schemeClr>
              </a:solidFill>
            </a:endParaRPr>
          </a:p>
        </p:txBody>
      </p:sp>
      <p:pic>
        <p:nvPicPr>
          <p:cNvPr id="10" name="Billed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12360" y="553254"/>
            <a:ext cx="1080120" cy="566995"/>
          </a:xfrm>
          <a:prstGeom prst="rect">
            <a:avLst/>
          </a:prstGeom>
        </p:spPr>
      </p:pic>
      <p:pic>
        <p:nvPicPr>
          <p:cNvPr id="8271" name="Picture 79"/>
          <p:cNvPicPr>
            <a:picLocks noChangeAspect="1" noChangeArrowheads="1"/>
          </p:cNvPicPr>
          <p:nvPr/>
        </p:nvPicPr>
        <p:blipFill rotWithShape="1">
          <a:blip r:embed="rId8">
            <a:extLst>
              <a:ext uri="{28A0092B-C50C-407E-A947-70E740481C1C}">
                <a14:useLocalDpi xmlns:a14="http://schemas.microsoft.com/office/drawing/2010/main" val="0"/>
              </a:ext>
            </a:extLst>
          </a:blip>
          <a:srcRect t="4635" r="1035" b="4061"/>
          <a:stretch/>
        </p:blipFill>
        <p:spPr bwMode="auto">
          <a:xfrm>
            <a:off x="324629" y="1772816"/>
            <a:ext cx="8172908" cy="42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50713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ontortema">
  <a:themeElements>
    <a:clrScheme name="Elementer">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9139</TotalTime>
  <Words>1333</Words>
  <Application>Microsoft Office PowerPoint</Application>
  <PresentationFormat>Skærmshow (4:3)</PresentationFormat>
  <Paragraphs>215</Paragraphs>
  <Slides>16</Slides>
  <Notes>16</Notes>
  <HiddenSlides>0</HiddenSlides>
  <MMClips>0</MMClips>
  <ScaleCrop>false</ScaleCrop>
  <HeadingPairs>
    <vt:vector size="6" baseType="variant">
      <vt:variant>
        <vt:lpstr>Tema</vt:lpstr>
      </vt:variant>
      <vt:variant>
        <vt:i4>1</vt:i4>
      </vt:variant>
      <vt:variant>
        <vt:lpstr>Integrerede OLE-servere</vt:lpstr>
      </vt:variant>
      <vt:variant>
        <vt:i4>1</vt:i4>
      </vt:variant>
      <vt:variant>
        <vt:lpstr>Diastitler</vt:lpstr>
      </vt:variant>
      <vt:variant>
        <vt:i4>16</vt:i4>
      </vt:variant>
    </vt:vector>
  </HeadingPairs>
  <TitlesOfParts>
    <vt:vector size="18" baseType="lpstr">
      <vt:lpstr>Kontortema</vt:lpstr>
      <vt:lpstr>think-cell Slide</vt:lpstr>
      <vt:lpstr>PowerPoint-præsentation</vt:lpstr>
      <vt:lpstr>PowerPoint-præsentation</vt:lpstr>
      <vt:lpstr>PowerPoint-præsentation</vt:lpstr>
      <vt:lpstr>PowerPoint-præsentation</vt:lpstr>
      <vt:lpstr>3R Prize</vt:lpstr>
      <vt:lpstr>PowerPoint-præsentation</vt:lpstr>
      <vt:lpstr>Annual Report</vt:lpstr>
      <vt:lpstr>PowerPoint-præsentation</vt:lpstr>
      <vt:lpstr>Teaching Material</vt:lpstr>
      <vt:lpstr>The Danish 3R-survey</vt:lpstr>
      <vt:lpstr>Replacement in animal research – a qualitative study of barriers and opportunities</vt:lpstr>
      <vt:lpstr>PowerPoint-præsentation</vt:lpstr>
      <vt:lpstr>Funders' principles (Joint European funding priciples  for research involving animals)</vt:lpstr>
      <vt:lpstr>PowerPoint-præsentation</vt:lpstr>
      <vt:lpstr>Stakeholders</vt:lpstr>
      <vt:lpstr>PowerPoint-præsentation</vt:lpstr>
    </vt:vector>
  </TitlesOfParts>
  <Company>Fødevarestyrelsen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Louise Bjørn Brønden (FVST)</dc:creator>
  <cp:lastModifiedBy>Rasmus Normann Nielsen</cp:lastModifiedBy>
  <cp:revision>441</cp:revision>
  <cp:lastPrinted>2018-11-12T12:29:59Z</cp:lastPrinted>
  <dcterms:created xsi:type="dcterms:W3CDTF">2014-01-03T13:02:59Z</dcterms:created>
  <dcterms:modified xsi:type="dcterms:W3CDTF">2018-11-12T12:31:20Z</dcterms:modified>
</cp:coreProperties>
</file>